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490" userDrawn="1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orient="horz" pos="8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3F3F3"/>
    <a:srgbClr val="E6E6E6"/>
    <a:srgbClr val="1A3260"/>
    <a:srgbClr val="3D3D3D"/>
    <a:srgbClr val="4590B8"/>
    <a:srgbClr val="99A1A9"/>
    <a:srgbClr val="8AD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660"/>
  </p:normalViewPr>
  <p:slideViewPr>
    <p:cSldViewPr snapToGrid="0" showGuides="1">
      <p:cViewPr>
        <p:scale>
          <a:sx n="121" d="100"/>
          <a:sy n="121" d="100"/>
        </p:scale>
        <p:origin x="456" y="92"/>
      </p:cViewPr>
      <p:guideLst>
        <p:guide orient="horz" pos="3368"/>
        <p:guide pos="4490"/>
        <p:guide pos="272"/>
        <p:guide orient="horz" pos="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824B-FF3C-43C9-A900-E7F047CDB508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28B5-8A54-49A2-BE87-2A6740D82D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23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B28B5-8A54-49A2-BE87-2A6740D82D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89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F9E2-2ECE-CEEC-51D8-9CF58DA44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DA7A0-B021-CBAB-9A96-8AFD7027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55D1A-A06D-9337-B5D0-F5B67F1D2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70367-20C6-DD4E-EC9C-FE2FD769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618BF-7EB2-4994-5EA2-3AFEDD7A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5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50EB9-9279-81AB-7B58-BEDC12F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AED59-DBB5-D5FF-2BEC-BCBEF8414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5BE45-2C50-5978-18CB-210E6363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AA00-6156-7ED7-1401-A7A6B008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D6F4D-868B-5B11-6081-A5DF649A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40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28D3-97EB-960C-B8FB-7ADF2063E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F5DA8-6D83-094A-118E-A301D1824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EBE2-3562-775F-86F2-BA5F45A0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68DE3-8EC1-42FE-B1E9-13D42120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4FA11-0D1C-14A0-CC00-B455CFA2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1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E65D-A202-DAEE-3DE4-3B5BA49E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BABED-5A5A-3839-1CC4-BBFB970D3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39EE9-7001-28A3-6C2E-D9CA4506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30F3D-0D0D-1A93-35BC-6428D2CC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3C237-4C5C-6A97-6DAE-2C032824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62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5BB2-4277-4F13-B9A3-90CFCABB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A8134-277E-0B99-D64A-798F9496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82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82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CC530-8D88-D258-6C81-E46B4248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FCEF8-0BA3-0F54-265C-195654C3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D08E7-C1D2-95BE-577D-DDB081A9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0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420CF-32C8-FBD8-1AA6-F75F0772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E5C28-FDCB-0652-0F65-FD8BC9036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C0778-57C9-77B6-1E48-1B3111573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673EC-EC8D-9DD0-D8F3-4DE1BA23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D35BF-D23C-F987-34B7-9C4CB5A8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C9281-B2FF-E3F9-B59B-5051CE30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2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8709-4E99-E214-8098-4CA01C15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20818-383A-3BE2-5DE7-A821A4B7B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4CF1C-AF52-95F5-DC62-F5013D2A4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820B1-D044-610B-B7AA-BD158F7B0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523C4-1828-E29B-9863-BD0660E19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2DC31-DBDA-2423-AAD0-D028C56E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3C616-3F77-DCB0-A478-B51B4D79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2F2FA8-987D-B8E7-26C3-B6D9576C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8BD1C-76B3-C31D-4A28-874B429C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A2F49-6DEF-FD40-7226-D50934C6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226E0-B9F5-5D8C-47A1-914AB34A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0F248-8AAA-CD71-8C26-93C6B800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1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227B0-48C5-0858-BCC5-F4B07775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1ABA8-83DD-ED7A-B96A-91A4AFCB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34CA2-FBE7-0DE6-E25C-B4937136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56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DC77-E8BF-1200-79EF-7F7C771E5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3463E-2B9A-7543-63A9-920B96CE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95C03-03AD-C4AD-0EA2-E4665FF66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9126D-77E4-6F71-D1AB-BBF7CAE1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1DA40-9326-44FD-0927-F0B8FC58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EF3F8-7165-9EE9-4242-27876E00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5858-EC59-A6A6-C516-761D7BCF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365C57-C3A0-8487-08BF-7DF255883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A5838-E524-002B-5919-6FADEB8FF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1E253-604D-B546-82CE-F231FAFC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F2BB2-ACCD-76E9-0A78-6E5FFA4A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AF1EE-C5BC-1130-FCD6-440F7CE0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1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0C4AB-6878-DF2E-8CCD-DA673657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A1F17-7383-88A4-FCB5-48D1890A2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92658-5378-1344-0402-7A6868FA3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1D2B59-2A41-488F-9C66-11DF8173BF90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2B5C-B095-0337-8BA9-557FACC95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9EAD4-E2C8-7F00-4006-26BF944E9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C38A7F-5820-4CF4-8778-0F72F82243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91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4ABB9C-2B1C-7856-B918-7BFB0B891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7" y="-45901"/>
            <a:ext cx="4970481" cy="12642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defRPr/>
            </a:pPr>
            <a:r>
              <a:rPr lang="en-US" sz="2600" b="1" dirty="0">
                <a:solidFill>
                  <a:schemeClr val="bg1"/>
                </a:solidFill>
                <a:latin typeface="FrontPage"/>
                <a:ea typeface="Inter"/>
              </a:rPr>
              <a:t>Title of the poster</a:t>
            </a:r>
            <a:br>
              <a:rPr lang="en-US" sz="1000" dirty="0">
                <a:solidFill>
                  <a:schemeClr val="bg1"/>
                </a:solidFill>
                <a:latin typeface="FrontPage"/>
              </a:rPr>
            </a:br>
            <a:r>
              <a:rPr lang="en-US" sz="1000" b="1" dirty="0">
                <a:solidFill>
                  <a:schemeClr val="bg1"/>
                </a:solidFill>
                <a:latin typeface="FrontPage"/>
              </a:rPr>
              <a:t>Alex Schmidt</a:t>
            </a:r>
            <a:r>
              <a:rPr lang="en-US" sz="1000" b="1" baseline="30000" dirty="0">
                <a:solidFill>
                  <a:schemeClr val="bg1"/>
                </a:solidFill>
                <a:latin typeface="FrontPage"/>
              </a:rPr>
              <a:t>1</a:t>
            </a:r>
            <a:r>
              <a:rPr lang="en-US" sz="1000" b="1" dirty="0">
                <a:solidFill>
                  <a:schemeClr val="bg1"/>
                </a:solidFill>
                <a:latin typeface="FrontPage"/>
              </a:rPr>
              <a:t>, Antonio Jones</a:t>
            </a:r>
            <a:r>
              <a:rPr lang="en-US" sz="1000" b="1" baseline="30000" dirty="0">
                <a:solidFill>
                  <a:schemeClr val="bg1"/>
                </a:solidFill>
                <a:latin typeface="FrontPage"/>
              </a:rPr>
              <a:t>1,2</a:t>
            </a:r>
            <a:r>
              <a:rPr lang="en-US" sz="1000" b="1" dirty="0">
                <a:solidFill>
                  <a:schemeClr val="bg1"/>
                </a:solidFill>
                <a:latin typeface="FrontPage"/>
              </a:rPr>
              <a:t>, and Sina Meyer</a:t>
            </a:r>
            <a:r>
              <a:rPr lang="en-US" sz="1000" b="1" baseline="30000" dirty="0">
                <a:solidFill>
                  <a:schemeClr val="bg1"/>
                </a:solidFill>
                <a:latin typeface="FrontPage"/>
              </a:rPr>
              <a:t>2</a:t>
            </a:r>
            <a:br>
              <a:rPr lang="en-US" sz="1000" b="1" dirty="0">
                <a:solidFill>
                  <a:schemeClr val="bg1"/>
                </a:solidFill>
                <a:latin typeface="FrontPage"/>
              </a:rPr>
            </a:br>
            <a:r>
              <a:rPr lang="en-US" sz="1000" baseline="30000" dirty="0">
                <a:solidFill>
                  <a:schemeClr val="bg1"/>
                </a:solidFill>
                <a:latin typeface="FrontPage"/>
              </a:rPr>
              <a:t>1</a:t>
            </a:r>
            <a:r>
              <a:rPr lang="en-GB" sz="1000" dirty="0">
                <a:solidFill>
                  <a:schemeClr val="bg1"/>
                </a:solidFill>
                <a:latin typeface="FrontPage"/>
              </a:rPr>
              <a:t>Institute of Sport Science, TU Darmstadt, Germany</a:t>
            </a:r>
            <a:br>
              <a:rPr lang="en-US" sz="1000" dirty="0">
                <a:solidFill>
                  <a:schemeClr val="bg1"/>
                </a:solidFill>
                <a:latin typeface="FrontPage"/>
              </a:rPr>
            </a:br>
            <a:r>
              <a:rPr lang="en-US" sz="1000" baseline="30000" dirty="0">
                <a:solidFill>
                  <a:schemeClr val="bg1"/>
                </a:solidFill>
                <a:latin typeface="FrontPage"/>
              </a:rPr>
              <a:t>2</a:t>
            </a:r>
            <a:r>
              <a:rPr lang="en-US" sz="1000" dirty="0">
                <a:solidFill>
                  <a:schemeClr val="bg1"/>
                </a:solidFill>
                <a:latin typeface="FrontPage"/>
              </a:rPr>
              <a:t>Department of Biology, TU Berlin, Germany</a:t>
            </a:r>
            <a:endParaRPr lang="fr-FR" sz="1000" dirty="0">
              <a:solidFill>
                <a:schemeClr val="bg1"/>
              </a:solidFill>
              <a:latin typeface="FrontPage"/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66AC294-C217-7704-6642-31EA404D1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480" y="1630861"/>
            <a:ext cx="3373120" cy="1799723"/>
          </a:xfrm>
          <a:ln w="25400">
            <a:solidFill>
              <a:srgbClr val="3D3D3D"/>
            </a:solidFill>
            <a:miter lim="800000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latin typeface="FrontPage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FrontPage"/>
              </a:rPr>
              <a:t>[Headings]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>
                <a:latin typeface="FrontPage"/>
              </a:rPr>
              <a:t>The poster size should </a:t>
            </a:r>
            <a:r>
              <a:rPr lang="en-US" sz="1000">
                <a:latin typeface="FrontPage"/>
              </a:rPr>
              <a:t>be A0 </a:t>
            </a:r>
            <a:r>
              <a:rPr lang="en-US" sz="1000" dirty="0">
                <a:latin typeface="FrontPage"/>
              </a:rPr>
              <a:t>and manuscript should be written in English, in two columns with single spacing. The text should be 10 pt. Reference should appear in a separate bibliography at the end of the paper, with items referred to with numerals in square brackets [1] [1-2].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D50595-1126-1422-4C50-C6EF76D11779}"/>
              </a:ext>
            </a:extLst>
          </p:cNvPr>
          <p:cNvSpPr/>
          <p:nvPr/>
        </p:nvSpPr>
        <p:spPr>
          <a:xfrm>
            <a:off x="99060" y="9620704"/>
            <a:ext cx="702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288000" algn="just"/>
            <a:r>
              <a:rPr lang="de-DE" sz="800" dirty="0">
                <a:solidFill>
                  <a:srgbClr val="000000"/>
                </a:solidFill>
                <a:latin typeface="FrontPage"/>
              </a:rPr>
              <a:t>[1] </a:t>
            </a:r>
            <a:r>
              <a:rPr lang="en-US" sz="800" dirty="0">
                <a:solidFill>
                  <a:srgbClr val="000000"/>
                </a:solidFill>
                <a:latin typeface="FrontPage"/>
              </a:rPr>
              <a:t>R. J. Full and D. E. </a:t>
            </a:r>
            <a:r>
              <a:rPr lang="en-US" sz="800" dirty="0" err="1">
                <a:solidFill>
                  <a:srgbClr val="000000"/>
                </a:solidFill>
                <a:latin typeface="FrontPage"/>
              </a:rPr>
              <a:t>Koditschek</a:t>
            </a:r>
            <a:r>
              <a:rPr lang="en-US" sz="800" dirty="0">
                <a:solidFill>
                  <a:srgbClr val="000000"/>
                </a:solidFill>
                <a:latin typeface="FrontPage"/>
              </a:rPr>
              <a:t>, "Templates and anchors: neuromechanical hypotheses of legged locomotion on land", </a:t>
            </a:r>
            <a:r>
              <a:rPr lang="en-US" sz="800" i="1" dirty="0">
                <a:solidFill>
                  <a:srgbClr val="000000"/>
                </a:solidFill>
                <a:latin typeface="FrontPage"/>
              </a:rPr>
              <a:t>Journal of experimental biology</a:t>
            </a:r>
            <a:r>
              <a:rPr lang="en-US" sz="800" dirty="0">
                <a:solidFill>
                  <a:srgbClr val="000000"/>
                </a:solidFill>
                <a:latin typeface="FrontPage"/>
              </a:rPr>
              <a:t>, vol. 202, no. 23, pp. 3325-3332, 1999.</a:t>
            </a:r>
            <a:r>
              <a:rPr lang="de-DE" sz="800" dirty="0">
                <a:solidFill>
                  <a:srgbClr val="000000"/>
                </a:solidFill>
                <a:latin typeface="FrontPage"/>
              </a:rPr>
              <a:t> </a:t>
            </a:r>
          </a:p>
          <a:p>
            <a:pPr marL="533400" indent="-288000"/>
            <a:r>
              <a:rPr lang="de-DE" sz="800" dirty="0">
                <a:solidFill>
                  <a:srgbClr val="000000"/>
                </a:solidFill>
                <a:latin typeface="FrontPage"/>
              </a:rPr>
              <a:t>[2] </a:t>
            </a:r>
            <a:r>
              <a:rPr lang="en-US" sz="800" dirty="0">
                <a:solidFill>
                  <a:srgbClr val="000000"/>
                </a:solidFill>
                <a:latin typeface="FrontPage"/>
              </a:rPr>
              <a:t>R. </a:t>
            </a:r>
            <a:r>
              <a:rPr lang="en-US" sz="800" dirty="0" err="1">
                <a:solidFill>
                  <a:srgbClr val="000000"/>
                </a:solidFill>
                <a:latin typeface="FrontPage"/>
              </a:rPr>
              <a:t>Blickhan</a:t>
            </a:r>
            <a:r>
              <a:rPr lang="en-US" sz="800" dirty="0">
                <a:solidFill>
                  <a:srgbClr val="000000"/>
                </a:solidFill>
                <a:latin typeface="FrontPage"/>
              </a:rPr>
              <a:t>, "The spring-mass model for running and hopping", </a:t>
            </a:r>
            <a:r>
              <a:rPr lang="en-US" sz="800" i="1" dirty="0">
                <a:solidFill>
                  <a:srgbClr val="000000"/>
                </a:solidFill>
                <a:latin typeface="FrontPage"/>
              </a:rPr>
              <a:t>Journal of biomechanics</a:t>
            </a:r>
            <a:r>
              <a:rPr lang="en-US" sz="800" dirty="0">
                <a:solidFill>
                  <a:srgbClr val="000000"/>
                </a:solidFill>
                <a:latin typeface="FrontPage"/>
              </a:rPr>
              <a:t>, vol. 22, no. 11–12, pp. 1217-1227, 1989.</a:t>
            </a:r>
            <a:endParaRPr lang="de-DE" sz="800" dirty="0">
              <a:solidFill>
                <a:srgbClr val="000000"/>
              </a:solidFill>
              <a:latin typeface="FrontPage"/>
            </a:endParaRPr>
          </a:p>
        </p:txBody>
      </p:sp>
      <p:sp>
        <p:nvSpPr>
          <p:cNvPr id="23" name="Text Box 444">
            <a:extLst>
              <a:ext uri="{FF2B5EF4-FFF2-40B4-BE49-F238E27FC236}">
                <a16:creationId xmlns:a16="http://schemas.microsoft.com/office/drawing/2014/main" id="{C517487E-3073-D381-5095-A8E8F4BADEF6}"/>
              </a:ext>
            </a:extLst>
          </p:cNvPr>
          <p:cNvSpPr/>
          <p:nvPr/>
        </p:nvSpPr>
        <p:spPr bwMode="auto">
          <a:xfrm>
            <a:off x="574707" y="1483360"/>
            <a:ext cx="1530317" cy="3041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0" tIns="43914" rIns="180000" bIns="43914">
            <a:spAutoFit/>
          </a:bodyPr>
          <a:lstStyle>
            <a:lvl1pPr defTabSz="3829050">
              <a:defRPr sz="8200">
                <a:solidFill>
                  <a:schemeClr val="tx1"/>
                </a:solidFill>
                <a:latin typeface="Arial"/>
              </a:defRPr>
            </a:lvl1pPr>
            <a:lvl2pPr marL="742950" indent="-285750" defTabSz="3829050">
              <a:defRPr sz="8200">
                <a:solidFill>
                  <a:schemeClr val="tx1"/>
                </a:solidFill>
                <a:latin typeface="Arial"/>
              </a:defRPr>
            </a:lvl2pPr>
            <a:lvl3pPr marL="1143000" indent="-228600" defTabSz="3829050">
              <a:defRPr sz="8200">
                <a:solidFill>
                  <a:schemeClr val="tx1"/>
                </a:solidFill>
                <a:latin typeface="Arial"/>
              </a:defRPr>
            </a:lvl3pPr>
            <a:lvl4pPr marL="1600200" indent="-228600" defTabSz="3829050">
              <a:defRPr sz="8200">
                <a:solidFill>
                  <a:schemeClr val="tx1"/>
                </a:solidFill>
                <a:latin typeface="Arial"/>
              </a:defRPr>
            </a:lvl4pPr>
            <a:lvl5pPr marL="2057400" indent="-228600" defTabSz="3829050">
              <a:defRPr sz="8200">
                <a:solidFill>
                  <a:schemeClr val="tx1"/>
                </a:solidFill>
                <a:latin typeface="Arial"/>
              </a:defRPr>
            </a:lvl5pPr>
            <a:lvl6pPr marL="25146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6pPr>
            <a:lvl7pPr marL="29718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7pPr>
            <a:lvl8pPr marL="34290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8pPr>
            <a:lvl9pPr marL="38862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de-DE" sz="1400" b="1" dirty="0">
                <a:latin typeface="FrontPage"/>
                <a:ea typeface="FrontPage"/>
              </a:rPr>
              <a:t>INTRODUCTION</a:t>
            </a:r>
            <a:endParaRPr sz="1400" b="1" dirty="0">
              <a:latin typeface="FrontPage"/>
              <a:ea typeface="FrontPage"/>
            </a:endParaRPr>
          </a:p>
        </p:txBody>
      </p:sp>
      <p:sp>
        <p:nvSpPr>
          <p:cNvPr id="60" name="Content Placeholder 17">
            <a:extLst>
              <a:ext uri="{FF2B5EF4-FFF2-40B4-BE49-F238E27FC236}">
                <a16:creationId xmlns:a16="http://schemas.microsoft.com/office/drawing/2014/main" id="{3380204C-CCA3-C7E7-DD93-36D286AAEDCD}"/>
              </a:ext>
            </a:extLst>
          </p:cNvPr>
          <p:cNvSpPr txBox="1">
            <a:spLocks/>
          </p:cNvSpPr>
          <p:nvPr/>
        </p:nvSpPr>
        <p:spPr>
          <a:xfrm>
            <a:off x="3900230" y="1630860"/>
            <a:ext cx="3373119" cy="3580153"/>
          </a:xfrm>
          <a:prstGeom prst="rect">
            <a:avLst/>
          </a:prstGeom>
          <a:ln w="25400">
            <a:solidFill>
              <a:srgbClr val="3D3D3D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>
            <a:lvl1pPr marL="141755" indent="-141755" algn="l" defTabSz="567019" rtl="0" eaLnBrk="1" latinLnBrk="0" hangingPunct="1">
              <a:lnSpc>
                <a:spcPct val="90000"/>
              </a:lnSpc>
              <a:spcBef>
                <a:spcPts val="620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5265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77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228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579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ontPage"/>
              <a:ea typeface="+mn-ea"/>
              <a:cs typeface="+mn-cs"/>
            </a:endParaRP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[Headings]</a:t>
            </a: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Lorem  ipsum  dolor  sit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amet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,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consectetuer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adipiscing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Etiam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lobortisfacilisis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sem.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Nullam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nec mi et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neque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pharetra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sollicitudin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Praesent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imperdietmi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nec ante. Donec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ullamcorper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felis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non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sodales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</a:t>
            </a:r>
          </a:p>
        </p:txBody>
      </p:sp>
      <p:sp>
        <p:nvSpPr>
          <p:cNvPr id="63" name="Text Box 444">
            <a:extLst>
              <a:ext uri="{FF2B5EF4-FFF2-40B4-BE49-F238E27FC236}">
                <a16:creationId xmlns:a16="http://schemas.microsoft.com/office/drawing/2014/main" id="{D8550440-4099-FC10-3B85-BF0DDE71BA0D}"/>
              </a:ext>
            </a:extLst>
          </p:cNvPr>
          <p:cNvSpPr/>
          <p:nvPr/>
        </p:nvSpPr>
        <p:spPr bwMode="auto">
          <a:xfrm>
            <a:off x="4101992" y="1476878"/>
            <a:ext cx="984884" cy="3041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0" tIns="43914" rIns="180000" bIns="43914">
            <a:spAutoFit/>
          </a:bodyPr>
          <a:lstStyle>
            <a:lvl1pPr defTabSz="3829050">
              <a:defRPr sz="8200">
                <a:solidFill>
                  <a:schemeClr val="tx1"/>
                </a:solidFill>
                <a:latin typeface="Arial"/>
              </a:defRPr>
            </a:lvl1pPr>
            <a:lvl2pPr marL="742950" indent="-285750" defTabSz="3829050">
              <a:defRPr sz="8200">
                <a:solidFill>
                  <a:schemeClr val="tx1"/>
                </a:solidFill>
                <a:latin typeface="Arial"/>
              </a:defRPr>
            </a:lvl2pPr>
            <a:lvl3pPr marL="1143000" indent="-228600" defTabSz="3829050">
              <a:defRPr sz="8200">
                <a:solidFill>
                  <a:schemeClr val="tx1"/>
                </a:solidFill>
                <a:latin typeface="Arial"/>
              </a:defRPr>
            </a:lvl3pPr>
            <a:lvl4pPr marL="1600200" indent="-228600" defTabSz="3829050">
              <a:defRPr sz="8200">
                <a:solidFill>
                  <a:schemeClr val="tx1"/>
                </a:solidFill>
                <a:latin typeface="Arial"/>
              </a:defRPr>
            </a:lvl4pPr>
            <a:lvl5pPr marL="2057400" indent="-228600" defTabSz="3829050">
              <a:defRPr sz="8200">
                <a:solidFill>
                  <a:schemeClr val="tx1"/>
                </a:solidFill>
                <a:latin typeface="Arial"/>
              </a:defRPr>
            </a:lvl5pPr>
            <a:lvl6pPr marL="25146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6pPr>
            <a:lvl7pPr marL="29718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7pPr>
            <a:lvl8pPr marL="34290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8pPr>
            <a:lvl9pPr marL="38862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de-DE" sz="1400" b="1" dirty="0">
                <a:latin typeface="FrontPage"/>
                <a:ea typeface="FrontPage"/>
              </a:rPr>
              <a:t>RESULTS</a:t>
            </a:r>
            <a:endParaRPr sz="1400" b="1" dirty="0">
              <a:latin typeface="FrontPage"/>
              <a:ea typeface="FrontPage"/>
            </a:endParaRPr>
          </a:p>
        </p:txBody>
      </p:sp>
      <p:sp>
        <p:nvSpPr>
          <p:cNvPr id="64" name="Content Placeholder 17">
            <a:extLst>
              <a:ext uri="{FF2B5EF4-FFF2-40B4-BE49-F238E27FC236}">
                <a16:creationId xmlns:a16="http://schemas.microsoft.com/office/drawing/2014/main" id="{40404212-3F35-E848-48F5-2F6CDD20BE45}"/>
              </a:ext>
            </a:extLst>
          </p:cNvPr>
          <p:cNvSpPr txBox="1">
            <a:spLocks/>
          </p:cNvSpPr>
          <p:nvPr/>
        </p:nvSpPr>
        <p:spPr>
          <a:xfrm>
            <a:off x="284480" y="5477326"/>
            <a:ext cx="3373120" cy="4061312"/>
          </a:xfrm>
          <a:prstGeom prst="rect">
            <a:avLst/>
          </a:prstGeom>
          <a:ln w="25400">
            <a:solidFill>
              <a:srgbClr val="3D3D3D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>
            <a:lvl1pPr marL="141755" indent="-141755" algn="l" defTabSz="567019" rtl="0" eaLnBrk="1" latinLnBrk="0" hangingPunct="1">
              <a:lnSpc>
                <a:spcPct val="90000"/>
              </a:lnSpc>
              <a:spcBef>
                <a:spcPts val="620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5265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77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228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579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ontPage"/>
              <a:ea typeface="+mn-ea"/>
              <a:cs typeface="+mn-cs"/>
            </a:endParaRP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[Headings]</a:t>
            </a: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Lorem  ipsum  dolor  sit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amet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,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consectetuer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adipiscing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Etiam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lobortisfacilisis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sem.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Nullam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nec mi et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neque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pharetra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sollicitudin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Praesent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imperdietmi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nec ante. Donec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ullamcorper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felis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non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sodales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</a:t>
            </a:r>
          </a:p>
        </p:txBody>
      </p:sp>
      <p:sp>
        <p:nvSpPr>
          <p:cNvPr id="65" name="Text Box 444">
            <a:extLst>
              <a:ext uri="{FF2B5EF4-FFF2-40B4-BE49-F238E27FC236}">
                <a16:creationId xmlns:a16="http://schemas.microsoft.com/office/drawing/2014/main" id="{945D49DF-641C-8A5C-CD40-8DD096A279E8}"/>
              </a:ext>
            </a:extLst>
          </p:cNvPr>
          <p:cNvSpPr/>
          <p:nvPr/>
        </p:nvSpPr>
        <p:spPr bwMode="auto">
          <a:xfrm>
            <a:off x="570961" y="5317358"/>
            <a:ext cx="1120679" cy="3041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0" tIns="43914" rIns="180000" bIns="43914">
            <a:spAutoFit/>
          </a:bodyPr>
          <a:lstStyle>
            <a:lvl1pPr defTabSz="3829050">
              <a:defRPr sz="8200">
                <a:solidFill>
                  <a:schemeClr val="tx1"/>
                </a:solidFill>
                <a:latin typeface="Arial"/>
              </a:defRPr>
            </a:lvl1pPr>
            <a:lvl2pPr marL="742950" indent="-285750" defTabSz="3829050">
              <a:defRPr sz="8200">
                <a:solidFill>
                  <a:schemeClr val="tx1"/>
                </a:solidFill>
                <a:latin typeface="Arial"/>
              </a:defRPr>
            </a:lvl2pPr>
            <a:lvl3pPr marL="1143000" indent="-228600" defTabSz="3829050">
              <a:defRPr sz="8200">
                <a:solidFill>
                  <a:schemeClr val="tx1"/>
                </a:solidFill>
                <a:latin typeface="Arial"/>
              </a:defRPr>
            </a:lvl3pPr>
            <a:lvl4pPr marL="1600200" indent="-228600" defTabSz="3829050">
              <a:defRPr sz="8200">
                <a:solidFill>
                  <a:schemeClr val="tx1"/>
                </a:solidFill>
                <a:latin typeface="Arial"/>
              </a:defRPr>
            </a:lvl4pPr>
            <a:lvl5pPr marL="2057400" indent="-228600" defTabSz="3829050">
              <a:defRPr sz="8200">
                <a:solidFill>
                  <a:schemeClr val="tx1"/>
                </a:solidFill>
                <a:latin typeface="Arial"/>
              </a:defRPr>
            </a:lvl5pPr>
            <a:lvl6pPr marL="25146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6pPr>
            <a:lvl7pPr marL="29718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7pPr>
            <a:lvl8pPr marL="34290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8pPr>
            <a:lvl9pPr marL="38862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de-DE" sz="1400" b="1" dirty="0">
                <a:latin typeface="FrontPage"/>
                <a:ea typeface="FrontPage"/>
              </a:rPr>
              <a:t>METHODS</a:t>
            </a:r>
            <a:endParaRPr sz="1400" b="1" dirty="0">
              <a:latin typeface="FrontPage"/>
              <a:ea typeface="FrontPage"/>
            </a:endParaRPr>
          </a:p>
        </p:txBody>
      </p:sp>
      <p:sp>
        <p:nvSpPr>
          <p:cNvPr id="66" name="Content Placeholder 17">
            <a:extLst>
              <a:ext uri="{FF2B5EF4-FFF2-40B4-BE49-F238E27FC236}">
                <a16:creationId xmlns:a16="http://schemas.microsoft.com/office/drawing/2014/main" id="{B015478C-2CBC-F577-880C-03D697C9533D}"/>
              </a:ext>
            </a:extLst>
          </p:cNvPr>
          <p:cNvSpPr txBox="1">
            <a:spLocks/>
          </p:cNvSpPr>
          <p:nvPr/>
        </p:nvSpPr>
        <p:spPr>
          <a:xfrm>
            <a:off x="3900230" y="5480798"/>
            <a:ext cx="3373119" cy="3057412"/>
          </a:xfrm>
          <a:prstGeom prst="rect">
            <a:avLst/>
          </a:prstGeom>
          <a:ln w="25400">
            <a:solidFill>
              <a:srgbClr val="3D3D3D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>
            <a:lvl1pPr marL="141755" indent="-141755" algn="l" defTabSz="567019" rtl="0" eaLnBrk="1" latinLnBrk="0" hangingPunct="1">
              <a:lnSpc>
                <a:spcPct val="90000"/>
              </a:lnSpc>
              <a:spcBef>
                <a:spcPts val="620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5265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77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228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579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ontPage"/>
              <a:ea typeface="+mn-ea"/>
              <a:cs typeface="+mn-cs"/>
            </a:endParaRP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[Headings]</a:t>
            </a: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Lorem  ipsum  dolor  sit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amet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,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consectetuer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adipiscing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Etiam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lobortisfacilisis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sem.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Nullam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nec mi et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neque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pharetra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sollicitudin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Praesent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imperdietmi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nec ante. Donec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ullamcorper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felis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 non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sodales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.</a:t>
            </a:r>
          </a:p>
        </p:txBody>
      </p:sp>
      <p:sp>
        <p:nvSpPr>
          <p:cNvPr id="67" name="Text Box 444">
            <a:extLst>
              <a:ext uri="{FF2B5EF4-FFF2-40B4-BE49-F238E27FC236}">
                <a16:creationId xmlns:a16="http://schemas.microsoft.com/office/drawing/2014/main" id="{FCE69ABF-446A-A1E3-9CCC-7536BF5E539B}"/>
              </a:ext>
            </a:extLst>
          </p:cNvPr>
          <p:cNvSpPr/>
          <p:nvPr/>
        </p:nvSpPr>
        <p:spPr bwMode="auto">
          <a:xfrm>
            <a:off x="4101992" y="5326815"/>
            <a:ext cx="1341120" cy="3041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0" tIns="43914" rIns="180000" bIns="43914">
            <a:spAutoFit/>
          </a:bodyPr>
          <a:lstStyle>
            <a:lvl1pPr defTabSz="3829050">
              <a:defRPr sz="8200">
                <a:solidFill>
                  <a:schemeClr val="tx1"/>
                </a:solidFill>
                <a:latin typeface="Arial"/>
              </a:defRPr>
            </a:lvl1pPr>
            <a:lvl2pPr marL="742950" indent="-285750" defTabSz="3829050">
              <a:defRPr sz="8200">
                <a:solidFill>
                  <a:schemeClr val="tx1"/>
                </a:solidFill>
                <a:latin typeface="Arial"/>
              </a:defRPr>
            </a:lvl2pPr>
            <a:lvl3pPr marL="1143000" indent="-228600" defTabSz="3829050">
              <a:defRPr sz="8200">
                <a:solidFill>
                  <a:schemeClr val="tx1"/>
                </a:solidFill>
                <a:latin typeface="Arial"/>
              </a:defRPr>
            </a:lvl3pPr>
            <a:lvl4pPr marL="1600200" indent="-228600" defTabSz="3829050">
              <a:defRPr sz="8200">
                <a:solidFill>
                  <a:schemeClr val="tx1"/>
                </a:solidFill>
                <a:latin typeface="Arial"/>
              </a:defRPr>
            </a:lvl4pPr>
            <a:lvl5pPr marL="2057400" indent="-228600" defTabSz="3829050">
              <a:defRPr sz="8200">
                <a:solidFill>
                  <a:schemeClr val="tx1"/>
                </a:solidFill>
                <a:latin typeface="Arial"/>
              </a:defRPr>
            </a:lvl5pPr>
            <a:lvl6pPr marL="25146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6pPr>
            <a:lvl7pPr marL="29718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7pPr>
            <a:lvl8pPr marL="34290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8pPr>
            <a:lvl9pPr marL="38862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de-DE" sz="1400" b="1" dirty="0">
                <a:latin typeface="FrontPage"/>
                <a:ea typeface="FrontPage"/>
              </a:rPr>
              <a:t>CONCLUSION</a:t>
            </a:r>
            <a:endParaRPr sz="1400" b="1" dirty="0">
              <a:latin typeface="FrontPage"/>
              <a:ea typeface="FrontPage"/>
            </a:endParaRPr>
          </a:p>
        </p:txBody>
      </p:sp>
      <p:sp>
        <p:nvSpPr>
          <p:cNvPr id="70" name="Content Placeholder 17">
            <a:extLst>
              <a:ext uri="{FF2B5EF4-FFF2-40B4-BE49-F238E27FC236}">
                <a16:creationId xmlns:a16="http://schemas.microsoft.com/office/drawing/2014/main" id="{3456BE75-BED6-1CE3-7C4A-C38C9A252A57}"/>
              </a:ext>
            </a:extLst>
          </p:cNvPr>
          <p:cNvSpPr txBox="1">
            <a:spLocks/>
          </p:cNvSpPr>
          <p:nvPr/>
        </p:nvSpPr>
        <p:spPr>
          <a:xfrm>
            <a:off x="3900230" y="8820268"/>
            <a:ext cx="3373119" cy="718517"/>
          </a:xfrm>
          <a:prstGeom prst="rect">
            <a:avLst/>
          </a:prstGeom>
          <a:ln w="25400">
            <a:solidFill>
              <a:srgbClr val="3D3D3D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>
            <a:lvl1pPr marL="141755" indent="-141755" algn="l" defTabSz="567019" rtl="0" eaLnBrk="1" latinLnBrk="0" hangingPunct="1">
              <a:lnSpc>
                <a:spcPct val="90000"/>
              </a:lnSpc>
              <a:spcBef>
                <a:spcPts val="620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5265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77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228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579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ontPage"/>
              <a:ea typeface="+mn-ea"/>
              <a:cs typeface="+mn-cs"/>
            </a:endParaRPr>
          </a:p>
          <a:p>
            <a:pPr marL="0" marR="0" lvl="0" indent="0" algn="just" defTabSz="567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ontPage"/>
                <a:ea typeface="+mn-ea"/>
                <a:cs typeface="+mn-cs"/>
              </a:rPr>
              <a:t>(optional) Authors want to thanks their funding agencies, student assistants, and scientific colleagues.</a:t>
            </a:r>
          </a:p>
        </p:txBody>
      </p:sp>
      <p:sp>
        <p:nvSpPr>
          <p:cNvPr id="71" name="Text Box 444">
            <a:extLst>
              <a:ext uri="{FF2B5EF4-FFF2-40B4-BE49-F238E27FC236}">
                <a16:creationId xmlns:a16="http://schemas.microsoft.com/office/drawing/2014/main" id="{C7DA63CD-9526-3269-F8FF-659E1EC7B764}"/>
              </a:ext>
            </a:extLst>
          </p:cNvPr>
          <p:cNvSpPr/>
          <p:nvPr/>
        </p:nvSpPr>
        <p:spPr bwMode="auto">
          <a:xfrm>
            <a:off x="4107706" y="8666285"/>
            <a:ext cx="1859280" cy="3041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0" tIns="43914" rIns="180000" bIns="43914">
            <a:spAutoFit/>
          </a:bodyPr>
          <a:lstStyle>
            <a:lvl1pPr defTabSz="3829050">
              <a:defRPr sz="8200">
                <a:solidFill>
                  <a:schemeClr val="tx1"/>
                </a:solidFill>
                <a:latin typeface="Arial"/>
              </a:defRPr>
            </a:lvl1pPr>
            <a:lvl2pPr marL="742950" indent="-285750" defTabSz="3829050">
              <a:defRPr sz="8200">
                <a:solidFill>
                  <a:schemeClr val="tx1"/>
                </a:solidFill>
                <a:latin typeface="Arial"/>
              </a:defRPr>
            </a:lvl2pPr>
            <a:lvl3pPr marL="1143000" indent="-228600" defTabSz="3829050">
              <a:defRPr sz="8200">
                <a:solidFill>
                  <a:schemeClr val="tx1"/>
                </a:solidFill>
                <a:latin typeface="Arial"/>
              </a:defRPr>
            </a:lvl3pPr>
            <a:lvl4pPr marL="1600200" indent="-228600" defTabSz="3829050">
              <a:defRPr sz="8200">
                <a:solidFill>
                  <a:schemeClr val="tx1"/>
                </a:solidFill>
                <a:latin typeface="Arial"/>
              </a:defRPr>
            </a:lvl4pPr>
            <a:lvl5pPr marL="2057400" indent="-228600" defTabSz="3829050">
              <a:defRPr sz="8200">
                <a:solidFill>
                  <a:schemeClr val="tx1"/>
                </a:solidFill>
                <a:latin typeface="Arial"/>
              </a:defRPr>
            </a:lvl5pPr>
            <a:lvl6pPr marL="25146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6pPr>
            <a:lvl7pPr marL="29718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7pPr>
            <a:lvl8pPr marL="34290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8pPr>
            <a:lvl9pPr marL="3886200" indent="-228600" defTabSz="3829050">
              <a:spcBef>
                <a:spcPts val="0"/>
              </a:spcBef>
              <a:spcAft>
                <a:spcPts val="0"/>
              </a:spcAft>
              <a:defRPr sz="8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de-DE" sz="1400" b="1" dirty="0">
                <a:latin typeface="FrontPage"/>
                <a:ea typeface="FrontPage"/>
              </a:rPr>
              <a:t>ACKNOWLEGMENTS</a:t>
            </a:r>
            <a:endParaRPr sz="1400" b="1" dirty="0">
              <a:latin typeface="FrontPage"/>
              <a:ea typeface="FrontPage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D071FDC-26F3-9C2A-E434-B176F8448E93}"/>
              </a:ext>
            </a:extLst>
          </p:cNvPr>
          <p:cNvSpPr/>
          <p:nvPr/>
        </p:nvSpPr>
        <p:spPr>
          <a:xfrm>
            <a:off x="473427" y="3667234"/>
            <a:ext cx="3046433" cy="1527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 err="1">
                <a:solidFill>
                  <a:schemeClr val="tx1"/>
                </a:solidFill>
              </a:rPr>
              <a:t>Upload</a:t>
            </a:r>
            <a:r>
              <a:rPr lang="fr-FR" sz="1000" i="1" dirty="0">
                <a:solidFill>
                  <a:schemeClr val="tx1"/>
                </a:solidFill>
              </a:rPr>
              <a:t> </a:t>
            </a:r>
            <a:r>
              <a:rPr lang="fr-FR" sz="1000" i="1" dirty="0" err="1">
                <a:solidFill>
                  <a:schemeClr val="tx1"/>
                </a:solidFill>
              </a:rPr>
              <a:t>your</a:t>
            </a:r>
            <a:r>
              <a:rPr lang="fr-FR" sz="1000" i="1" dirty="0">
                <a:solidFill>
                  <a:schemeClr val="tx1"/>
                </a:solidFill>
              </a:rPr>
              <a:t> </a:t>
            </a:r>
            <a:r>
              <a:rPr lang="fr-FR" sz="1000" i="1" dirty="0" err="1">
                <a:solidFill>
                  <a:schemeClr val="tx1"/>
                </a:solidFill>
              </a:rPr>
              <a:t>graphic</a:t>
            </a:r>
            <a:r>
              <a:rPr lang="fr-FR" sz="1000" i="1" dirty="0">
                <a:solidFill>
                  <a:schemeClr val="tx1"/>
                </a:solidFill>
              </a:rPr>
              <a:t> (figure, table, chart, </a:t>
            </a:r>
            <a:r>
              <a:rPr lang="fr-FR" sz="1000" i="1" dirty="0" err="1">
                <a:solidFill>
                  <a:schemeClr val="tx1"/>
                </a:solidFill>
              </a:rPr>
              <a:t>equation</a:t>
            </a:r>
            <a:r>
              <a:rPr lang="fr-FR" sz="1000" i="1" dirty="0">
                <a:solidFill>
                  <a:schemeClr val="tx1"/>
                </a:solidFill>
              </a:rPr>
              <a:t>…). The </a:t>
            </a:r>
            <a:r>
              <a:rPr lang="fr-FR" sz="1000" i="1" dirty="0" err="1">
                <a:solidFill>
                  <a:schemeClr val="tx1"/>
                </a:solidFill>
              </a:rPr>
              <a:t>number</a:t>
            </a:r>
            <a:r>
              <a:rPr lang="fr-FR" sz="1000" i="1" dirty="0">
                <a:solidFill>
                  <a:schemeClr val="tx1"/>
                </a:solidFill>
              </a:rPr>
              <a:t> of </a:t>
            </a:r>
            <a:r>
              <a:rPr lang="fr-FR" sz="1000" i="1" dirty="0" err="1">
                <a:solidFill>
                  <a:schemeClr val="tx1"/>
                </a:solidFill>
              </a:rPr>
              <a:t>graphics</a:t>
            </a:r>
            <a:r>
              <a:rPr lang="fr-FR" sz="1000" i="1" dirty="0">
                <a:solidFill>
                  <a:schemeClr val="tx1"/>
                </a:solidFill>
              </a:rPr>
              <a:t> </a:t>
            </a:r>
            <a:r>
              <a:rPr lang="fr-FR" sz="1000" i="1" dirty="0" err="1">
                <a:solidFill>
                  <a:schemeClr val="tx1"/>
                </a:solidFill>
              </a:rPr>
              <a:t>used</a:t>
            </a:r>
            <a:r>
              <a:rPr lang="fr-FR" sz="1000" i="1" dirty="0">
                <a:solidFill>
                  <a:schemeClr val="tx1"/>
                </a:solidFill>
              </a:rPr>
              <a:t> </a:t>
            </a:r>
            <a:r>
              <a:rPr lang="fr-FR" sz="1000" i="1" dirty="0" err="1">
                <a:solidFill>
                  <a:schemeClr val="tx1"/>
                </a:solidFill>
              </a:rPr>
              <a:t>is</a:t>
            </a:r>
            <a:r>
              <a:rPr lang="fr-FR" sz="1000" i="1" dirty="0">
                <a:solidFill>
                  <a:schemeClr val="tx1"/>
                </a:solidFill>
              </a:rPr>
              <a:t> not </a:t>
            </a:r>
            <a:r>
              <a:rPr lang="fr-FR" sz="1000" i="1" dirty="0" err="1">
                <a:solidFill>
                  <a:schemeClr val="tx1"/>
                </a:solidFill>
              </a:rPr>
              <a:t>restricted</a:t>
            </a:r>
            <a:r>
              <a:rPr lang="fr-FR" sz="10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08C273E4-2640-C6D7-127E-5A63A0E5F756}"/>
              </a:ext>
            </a:extLst>
          </p:cNvPr>
          <p:cNvSpPr/>
          <p:nvPr/>
        </p:nvSpPr>
        <p:spPr>
          <a:xfrm>
            <a:off x="3066241" y="10273526"/>
            <a:ext cx="2376871" cy="3385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 err="1">
                <a:solidFill>
                  <a:schemeClr val="tx1"/>
                </a:solidFill>
              </a:rPr>
              <a:t>Upload</a:t>
            </a:r>
            <a:r>
              <a:rPr lang="fr-FR" sz="1000" i="1" dirty="0">
                <a:solidFill>
                  <a:schemeClr val="tx1"/>
                </a:solidFill>
              </a:rPr>
              <a:t> </a:t>
            </a:r>
            <a:r>
              <a:rPr lang="fr-FR" sz="1000" i="1" dirty="0" err="1">
                <a:solidFill>
                  <a:schemeClr val="tx1"/>
                </a:solidFill>
              </a:rPr>
              <a:t>your</a:t>
            </a:r>
            <a:r>
              <a:rPr lang="fr-FR" sz="1000" i="1" dirty="0">
                <a:solidFill>
                  <a:schemeClr val="tx1"/>
                </a:solidFill>
              </a:rPr>
              <a:t> logo(s)</a:t>
            </a:r>
          </a:p>
        </p:txBody>
      </p:sp>
    </p:spTree>
    <p:extLst>
      <p:ext uri="{BB962C8B-B14F-4D97-AF65-F5344CB8AC3E}">
        <p14:creationId xmlns:p14="http://schemas.microsoft.com/office/powerpoint/2010/main" val="5958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</TotalTime>
  <Words>337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FrontPage</vt:lpstr>
      <vt:lpstr>Office Theme</vt:lpstr>
      <vt:lpstr>Title of the poster Alex Schmidt1, Antonio Jones1,2, and Sina Meyer2 1Institute of Sport Science, TU Darmstadt, Germany 2Department of Biology, TU Berlin, Germany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Raynaud</dc:creator>
  <cp:lastModifiedBy>Victoria Ott</cp:lastModifiedBy>
  <cp:revision>15</cp:revision>
  <dcterms:created xsi:type="dcterms:W3CDTF">2025-03-12T12:54:42Z</dcterms:created>
  <dcterms:modified xsi:type="dcterms:W3CDTF">2025-06-26T10:57:02Z</dcterms:modified>
</cp:coreProperties>
</file>