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0279975" cy="42806938"/>
  <p:notesSz cx="29818013" cy="423386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23863" indent="-214313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39763" indent="-2095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855663" indent="-212725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071563" indent="-211138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593" userDrawn="1">
          <p15:clr>
            <a:srgbClr val="A4A3A4"/>
          </p15:clr>
        </p15:guide>
        <p15:guide id="2" pos="601">
          <p15:clr>
            <a:srgbClr val="A4A3A4"/>
          </p15:clr>
        </p15:guide>
        <p15:guide id="3" pos="95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1917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gner, Bettina" initials="WB" lastIdx="3" clrIdx="0">
    <p:extLst>
      <p:ext uri="{19B8F6BF-5375-455C-9EA6-DF929625EA0E}">
        <p15:presenceInfo xmlns:p15="http://schemas.microsoft.com/office/powerpoint/2012/main" userId="S-1-5-21-767658259-3620831277-631525999-22608" providerId="AD"/>
      </p:ext>
    </p:extLst>
  </p:cmAuthor>
  <p:cmAuthor id="2" name="Solbach, Barbara" initials="SB" lastIdx="1" clrIdx="1">
    <p:extLst>
      <p:ext uri="{19B8F6BF-5375-455C-9EA6-DF929625EA0E}">
        <p15:presenceInfo xmlns:p15="http://schemas.microsoft.com/office/powerpoint/2012/main" userId="S-1-5-21-767658259-3620831277-631525999-959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6D4CC"/>
    <a:srgbClr val="E7E3DB"/>
    <a:srgbClr val="7F7F7F"/>
    <a:srgbClr val="E9E5DD"/>
    <a:srgbClr val="046899"/>
    <a:srgbClr val="049599"/>
    <a:srgbClr val="F45C00"/>
    <a:srgbClr val="25C372"/>
    <a:srgbClr val="058BAF"/>
    <a:srgbClr val="F4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50" autoAdjust="0"/>
    <p:restoredTop sz="99645" autoAdjust="0"/>
  </p:normalViewPr>
  <p:slideViewPr>
    <p:cSldViewPr>
      <p:cViewPr varScale="1">
        <p:scale>
          <a:sx n="13" d="100"/>
          <a:sy n="13" d="100"/>
        </p:scale>
        <p:origin x="2986" y="154"/>
      </p:cViewPr>
      <p:guideLst>
        <p:guide orient="horz" pos="25593"/>
        <p:guide pos="601"/>
        <p:guide pos="9582"/>
      </p:guideLst>
    </p:cSldViewPr>
  </p:slideViewPr>
  <p:outlineViewPr>
    <p:cViewPr>
      <p:scale>
        <a:sx n="20" d="100"/>
        <a:sy n="20" d="1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1008"/>
    </p:cViewPr>
  </p:sorterViewPr>
  <p:notesViewPr>
    <p:cSldViewPr>
      <p:cViewPr varScale="1">
        <p:scale>
          <a:sx n="78" d="100"/>
          <a:sy n="78" d="100"/>
        </p:scale>
        <p:origin x="-3366" y="-108"/>
      </p:cViewPr>
      <p:guideLst>
        <p:guide orient="horz" pos="11917"/>
        <p:guide pos="90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9"/>
            <a:ext cx="12924389" cy="2119303"/>
          </a:xfrm>
          <a:prstGeom prst="rect">
            <a:avLst/>
          </a:prstGeom>
        </p:spPr>
        <p:txBody>
          <a:bodyPr vert="horz" lIns="394302" tIns="197151" rIns="394302" bIns="197151" rtlCol="0"/>
          <a:lstStyle>
            <a:lvl1pPr algn="l">
              <a:defRPr sz="5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16886676" y="9"/>
            <a:ext cx="12924389" cy="2119303"/>
          </a:xfrm>
          <a:prstGeom prst="rect">
            <a:avLst/>
          </a:prstGeom>
        </p:spPr>
        <p:txBody>
          <a:bodyPr vert="horz" lIns="394302" tIns="197151" rIns="394302" bIns="197151" rtlCol="0"/>
          <a:lstStyle>
            <a:lvl1pPr algn="r">
              <a:defRPr sz="5200"/>
            </a:lvl1pPr>
          </a:lstStyle>
          <a:p>
            <a:fld id="{AAC6D471-9EEB-46EE-AF08-B658AD28C5C4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" y="40219326"/>
            <a:ext cx="12924389" cy="2119303"/>
          </a:xfrm>
          <a:prstGeom prst="rect">
            <a:avLst/>
          </a:prstGeom>
        </p:spPr>
        <p:txBody>
          <a:bodyPr vert="horz" lIns="394302" tIns="197151" rIns="394302" bIns="197151" rtlCol="0" anchor="b"/>
          <a:lstStyle>
            <a:lvl1pPr algn="l">
              <a:defRPr sz="5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16886676" y="40219326"/>
            <a:ext cx="12924389" cy="2119303"/>
          </a:xfrm>
          <a:prstGeom prst="rect">
            <a:avLst/>
          </a:prstGeom>
        </p:spPr>
        <p:txBody>
          <a:bodyPr vert="horz" lIns="394302" tIns="197151" rIns="394302" bIns="197151" rtlCol="0" anchor="b"/>
          <a:lstStyle>
            <a:lvl1pPr algn="r">
              <a:defRPr sz="5200"/>
            </a:lvl1pPr>
          </a:lstStyle>
          <a:p>
            <a:fld id="{7477FEE5-FD90-4D48-A44E-BAA43CA5C1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482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15" y="4"/>
            <a:ext cx="29818013" cy="423386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wrap="none" lIns="90413" tIns="45211" rIns="90413" bIns="45211" anchor="ctr"/>
          <a:lstStyle>
            <a:lvl1pPr eaLnBrk="0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defRPr/>
            </a:pPr>
            <a:endParaRPr lang="de-DE" altLang="de-DE"/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15" y="4"/>
            <a:ext cx="29818013" cy="423386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wrap="none" lIns="90413" tIns="45211" rIns="90413" bIns="45211" anchor="ctr"/>
          <a:lstStyle>
            <a:lvl1pPr eaLnBrk="0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defRPr/>
            </a:pPr>
            <a:endParaRPr lang="de-DE" altLang="de-DE"/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15" y="4"/>
            <a:ext cx="29818013" cy="423386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wrap="none" lIns="90413" tIns="45211" rIns="90413" bIns="45211" anchor="ctr"/>
          <a:lstStyle>
            <a:lvl1pPr eaLnBrk="0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defRPr/>
            </a:pPr>
            <a:endParaRPr lang="de-DE" altLang="de-DE"/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15" y="4"/>
            <a:ext cx="29818013" cy="423386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wrap="none" lIns="90413" tIns="45211" rIns="90413" bIns="45211" anchor="ctr"/>
          <a:lstStyle>
            <a:lvl1pPr eaLnBrk="0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defRPr/>
            </a:pPr>
            <a:endParaRPr lang="de-DE" altLang="de-DE"/>
          </a:p>
        </p:txBody>
      </p:sp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15" y="4"/>
            <a:ext cx="29818013" cy="423386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</p:spPr>
        <p:txBody>
          <a:bodyPr wrap="none" lIns="90413" tIns="45211" rIns="90413" bIns="45211" anchor="ctr"/>
          <a:lstStyle>
            <a:lvl1pPr eaLnBrk="0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defRPr/>
            </a:pPr>
            <a:endParaRPr lang="de-DE" altLang="de-DE"/>
          </a:p>
        </p:txBody>
      </p:sp>
      <p:sp>
        <p:nvSpPr>
          <p:cNvPr id="615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0525" y="3209925"/>
            <a:ext cx="11207750" cy="158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2975601" y="20108874"/>
            <a:ext cx="23823889" cy="19017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hdr"/>
          </p:nvPr>
        </p:nvSpPr>
        <p:spPr bwMode="auto">
          <a:xfrm>
            <a:off x="0" y="4"/>
            <a:ext cx="12899043" cy="21068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120881"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120881" algn="l"/>
                <a:tab pos="243302" algn="l"/>
                <a:tab pos="367328" algn="l"/>
                <a:tab pos="491324" algn="l"/>
                <a:tab pos="612200" algn="l"/>
                <a:tab pos="733081" algn="l"/>
                <a:tab pos="857086" algn="l"/>
                <a:tab pos="979524" algn="l"/>
                <a:tab pos="1100396" algn="l"/>
                <a:tab pos="1225980" algn="l"/>
                <a:tab pos="1346848" algn="l"/>
                <a:tab pos="1474006" algn="l"/>
                <a:tab pos="1593299" algn="l"/>
                <a:tab pos="1715742" algn="l"/>
                <a:tab pos="1838189" algn="l"/>
                <a:tab pos="1962193" algn="l"/>
                <a:tab pos="2083066" algn="l"/>
                <a:tab pos="2207083" algn="l"/>
                <a:tab pos="2329521" algn="l"/>
                <a:tab pos="2451955" algn="l"/>
              </a:tabLst>
              <a:defRPr sz="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16880827" y="4"/>
            <a:ext cx="12894275" cy="21068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120881"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120881" algn="l"/>
                <a:tab pos="243302" algn="l"/>
                <a:tab pos="367328" algn="l"/>
                <a:tab pos="491324" algn="l"/>
                <a:tab pos="612200" algn="l"/>
                <a:tab pos="733081" algn="l"/>
                <a:tab pos="857086" algn="l"/>
                <a:tab pos="979524" algn="l"/>
                <a:tab pos="1100396" algn="l"/>
                <a:tab pos="1225980" algn="l"/>
                <a:tab pos="1346848" algn="l"/>
                <a:tab pos="1474006" algn="l"/>
                <a:tab pos="1593299" algn="l"/>
                <a:tab pos="1715742" algn="l"/>
                <a:tab pos="1838189" algn="l"/>
                <a:tab pos="1962193" algn="l"/>
                <a:tab pos="2083066" algn="l"/>
                <a:tab pos="2207083" algn="l"/>
                <a:tab pos="2329521" algn="l"/>
                <a:tab pos="2451955" algn="l"/>
              </a:tabLst>
              <a:defRPr sz="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0" y="40231759"/>
            <a:ext cx="12899043" cy="210218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120881"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120881" algn="l"/>
                <a:tab pos="243302" algn="l"/>
                <a:tab pos="367328" algn="l"/>
                <a:tab pos="491324" algn="l"/>
                <a:tab pos="612200" algn="l"/>
                <a:tab pos="733081" algn="l"/>
                <a:tab pos="857086" algn="l"/>
                <a:tab pos="979524" algn="l"/>
                <a:tab pos="1100396" algn="l"/>
                <a:tab pos="1225980" algn="l"/>
                <a:tab pos="1346848" algn="l"/>
                <a:tab pos="1474006" algn="l"/>
                <a:tab pos="1593299" algn="l"/>
                <a:tab pos="1715742" algn="l"/>
                <a:tab pos="1838189" algn="l"/>
                <a:tab pos="1962193" algn="l"/>
                <a:tab pos="2083066" algn="l"/>
                <a:tab pos="2207083" algn="l"/>
                <a:tab pos="2329521" algn="l"/>
                <a:tab pos="2451955" algn="l"/>
              </a:tabLst>
              <a:defRPr sz="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16880827" y="40231759"/>
            <a:ext cx="12894275" cy="210218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117861" hangingPunct="0">
              <a:lnSpc>
                <a:spcPct val="8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117861" algn="l"/>
                <a:tab pos="240437" algn="l"/>
                <a:tab pos="363009" algn="l"/>
                <a:tab pos="490306" algn="l"/>
                <a:tab pos="608162" algn="l"/>
                <a:tab pos="730743" algn="l"/>
                <a:tab pos="853324" algn="l"/>
                <a:tab pos="975900" algn="l"/>
                <a:tab pos="1098472" algn="l"/>
                <a:tab pos="1225764" algn="l"/>
                <a:tab pos="1343625" algn="l"/>
                <a:tab pos="1470917" algn="l"/>
                <a:tab pos="1588778" algn="l"/>
                <a:tab pos="1711341" algn="l"/>
                <a:tab pos="1833922" algn="l"/>
                <a:tab pos="1961210" algn="l"/>
                <a:tab pos="2079079" algn="l"/>
                <a:tab pos="2206376" algn="l"/>
                <a:tab pos="2328939" algn="l"/>
                <a:tab pos="2451515" algn="l"/>
              </a:tabLst>
              <a:defRPr sz="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EF8BAD5D-AB1C-4D8E-9C43-1A9474713DCE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224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1713" y="13298488"/>
            <a:ext cx="25736550" cy="91757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838" y="24257000"/>
            <a:ext cx="21196300" cy="109394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1514475" y="38996938"/>
            <a:ext cx="7045325" cy="2941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10355263" y="38996938"/>
            <a:ext cx="9588500" cy="2941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21709063" y="38996938"/>
            <a:ext cx="7045325" cy="2941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CC8CADF-9417-4EC3-AF6D-89BF8DF07134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64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0" y="0"/>
            <a:ext cx="30275213" cy="12131675"/>
          </a:xfrm>
          <a:prstGeom prst="rect">
            <a:avLst/>
          </a:prstGeom>
          <a:gradFill rotWithShape="0">
            <a:gsLst>
              <a:gs pos="0">
                <a:srgbClr val="50C850"/>
              </a:gs>
              <a:gs pos="33000">
                <a:srgbClr val="90DC90"/>
              </a:gs>
              <a:gs pos="66000">
                <a:srgbClr val="D0F0D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1798638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</a:tabLst>
              <a:defRPr/>
            </a:pPr>
            <a:br>
              <a:rPr lang="de-DE" sz="4800">
                <a:solidFill>
                  <a:srgbClr val="280099"/>
                </a:solidFill>
                <a:latin typeface="Tahoma" pitchFamily="34" charset="0"/>
                <a:cs typeface="Tahoma" pitchFamily="34" charset="0"/>
              </a:rPr>
            </a:br>
            <a:br>
              <a:rPr lang="de-DE" sz="4800">
                <a:solidFill>
                  <a:srgbClr val="280099"/>
                </a:solidFill>
                <a:latin typeface="Tahoma" pitchFamily="34" charset="0"/>
                <a:cs typeface="Tahoma" pitchFamily="34" charset="0"/>
              </a:rPr>
            </a:br>
            <a:br>
              <a:rPr lang="de-DE" sz="4800">
                <a:solidFill>
                  <a:srgbClr val="280099"/>
                </a:solidFill>
                <a:latin typeface="Tahoma" pitchFamily="34" charset="0"/>
                <a:cs typeface="Tahoma" pitchFamily="34" charset="0"/>
              </a:rPr>
            </a:br>
            <a:br>
              <a:rPr lang="de-DE" sz="4800">
                <a:solidFill>
                  <a:srgbClr val="280099"/>
                </a:solidFill>
                <a:latin typeface="Tahoma" pitchFamily="34" charset="0"/>
                <a:cs typeface="Tahoma" pitchFamily="34" charset="0"/>
              </a:rPr>
            </a:br>
            <a:br>
              <a:rPr lang="de-DE" sz="4800">
                <a:solidFill>
                  <a:schemeClr val="tx1"/>
                </a:solidFill>
                <a:latin typeface="Arial" charset="0"/>
                <a:cs typeface="Arial" charset="0"/>
              </a:rPr>
            </a:br>
            <a:br>
              <a:rPr lang="de-DE" sz="240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de-DE" sz="6000">
              <a:solidFill>
                <a:srgbClr val="22228B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40540" y="687895"/>
            <a:ext cx="21798894" cy="313665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855788" y="6076349"/>
            <a:ext cx="27241500" cy="353669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1514475" y="38996938"/>
            <a:ext cx="7045325" cy="294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10355263" y="38996938"/>
            <a:ext cx="9588500" cy="294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21709063" y="38996938"/>
            <a:ext cx="7045325" cy="294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BBB265-F60A-4EF8-8C42-94A3FEB20D6C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97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0" y="0"/>
            <a:ext cx="30275213" cy="12131675"/>
          </a:xfrm>
          <a:prstGeom prst="rect">
            <a:avLst/>
          </a:prstGeom>
          <a:gradFill rotWithShape="0">
            <a:gsLst>
              <a:gs pos="0">
                <a:srgbClr val="50C850"/>
              </a:gs>
              <a:gs pos="33000">
                <a:srgbClr val="90DC90"/>
              </a:gs>
              <a:gs pos="66000">
                <a:srgbClr val="D0F0D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1798638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</a:tabLst>
              <a:defRPr/>
            </a:pPr>
            <a:br>
              <a:rPr lang="de-DE" sz="4800">
                <a:solidFill>
                  <a:srgbClr val="280099"/>
                </a:solidFill>
                <a:latin typeface="Tahoma" pitchFamily="34" charset="0"/>
                <a:cs typeface="Tahoma" pitchFamily="34" charset="0"/>
              </a:rPr>
            </a:br>
            <a:br>
              <a:rPr lang="de-DE" sz="4800">
                <a:solidFill>
                  <a:srgbClr val="280099"/>
                </a:solidFill>
                <a:latin typeface="Tahoma" pitchFamily="34" charset="0"/>
                <a:cs typeface="Tahoma" pitchFamily="34" charset="0"/>
              </a:rPr>
            </a:br>
            <a:br>
              <a:rPr lang="de-DE" sz="4800">
                <a:solidFill>
                  <a:srgbClr val="280099"/>
                </a:solidFill>
                <a:latin typeface="Tahoma" pitchFamily="34" charset="0"/>
                <a:cs typeface="Tahoma" pitchFamily="34" charset="0"/>
              </a:rPr>
            </a:br>
            <a:br>
              <a:rPr lang="de-DE" sz="4800">
                <a:solidFill>
                  <a:srgbClr val="280099"/>
                </a:solidFill>
                <a:latin typeface="Tahoma" pitchFamily="34" charset="0"/>
                <a:cs typeface="Tahoma" pitchFamily="34" charset="0"/>
              </a:rPr>
            </a:br>
            <a:br>
              <a:rPr lang="de-DE" sz="4800">
                <a:solidFill>
                  <a:schemeClr val="tx1"/>
                </a:solidFill>
                <a:latin typeface="Arial" charset="0"/>
                <a:cs typeface="Arial" charset="0"/>
              </a:rPr>
            </a:br>
            <a:br>
              <a:rPr lang="de-DE" sz="240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de-DE" sz="6000">
              <a:solidFill>
                <a:srgbClr val="22228B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5213" y="520700"/>
            <a:ext cx="5761037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945600" y="1704975"/>
            <a:ext cx="6810375" cy="365585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4475" y="1704975"/>
            <a:ext cx="20278725" cy="365585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1514475" y="38996938"/>
            <a:ext cx="7045325" cy="294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10355263" y="38996938"/>
            <a:ext cx="9588500" cy="294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21709063" y="38996938"/>
            <a:ext cx="7045325" cy="294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5D89FC-B5C6-4400-BD6E-745E0DAD3425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487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23"/>
          <p:cNvSpPr txBox="1">
            <a:spLocks noChangeArrowheads="1"/>
          </p:cNvSpPr>
          <p:nvPr userDrawn="1"/>
        </p:nvSpPr>
        <p:spPr bwMode="auto">
          <a:xfrm>
            <a:off x="1978025" y="41527413"/>
            <a:ext cx="261239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de-DE" sz="4800">
                <a:solidFill>
                  <a:schemeClr val="tx1"/>
                </a:solidFill>
                <a:latin typeface="Arial" charset="0"/>
                <a:cs typeface="Arial" charset="0"/>
              </a:rPr>
              <a:t>Begutachtung des SFB/Transregios 150, Technische Universität Darmstadt, 26. - 27. Mai 2014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5011" y="1169221"/>
            <a:ext cx="22790719" cy="216024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11425" y="10015538"/>
            <a:ext cx="13544550" cy="28247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1514475" y="38996938"/>
            <a:ext cx="7045325" cy="294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10355263" y="38996938"/>
            <a:ext cx="9588500" cy="294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21709063" y="38996938"/>
            <a:ext cx="7045325" cy="294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D24A51-B915-4316-BC8B-F01439BC574D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17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40540" y="687895"/>
            <a:ext cx="21798894" cy="313665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55788" y="6076349"/>
            <a:ext cx="27241500" cy="35366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1514475" y="38996938"/>
            <a:ext cx="7045325" cy="2941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10355263" y="38996938"/>
            <a:ext cx="9588500" cy="2941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21709063" y="38996938"/>
            <a:ext cx="7045325" cy="2941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FA364C8-431B-4C79-816B-D75824EBAD3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42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2363" y="27508200"/>
            <a:ext cx="25738137" cy="8501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2363" y="18143538"/>
            <a:ext cx="25738137" cy="93646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1514475" y="38996938"/>
            <a:ext cx="7045325" cy="2941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10355263" y="38996938"/>
            <a:ext cx="9588500" cy="2941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21709063" y="38996938"/>
            <a:ext cx="7045325" cy="2941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DB56861-3963-42D0-86D8-F8E2FDD7714A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589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4475" y="6425806"/>
            <a:ext cx="13544550" cy="374441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11425" y="6425806"/>
            <a:ext cx="13544550" cy="3183770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26419" y="11322349"/>
            <a:ext cx="13681520" cy="2052000"/>
          </a:xfrm>
          <a:prstGeom prst="rect">
            <a:avLst/>
          </a:prstGeom>
        </p:spPr>
        <p:txBody>
          <a:bodyPr lIns="0"/>
          <a:lstStyle>
            <a:lvl1pPr marL="720000" indent="-540000" defTabSz="7200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Clr>
                <a:srgbClr val="2B812B"/>
              </a:buClr>
              <a:buSzPct val="100000"/>
              <a:buFont typeface="Arial" panose="020B0604020202020204" pitchFamily="34" charset="0"/>
              <a:buChar char="►"/>
              <a:defRPr baseline="0"/>
            </a:lvl1pPr>
            <a:lvl2pPr marL="1800000" indent="-5400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Clr>
                <a:srgbClr val="2B812B"/>
              </a:buClr>
              <a:buSzPct val="100000"/>
              <a:buFont typeface="Arial" panose="020B0604020202020204" pitchFamily="34" charset="0"/>
              <a:buChar char="►"/>
              <a:defRPr/>
            </a:lvl2pPr>
            <a:lvl3pPr marL="2880000" indent="-5400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Clr>
                <a:srgbClr val="2B812B"/>
              </a:buClr>
              <a:buSzPct val="100000"/>
              <a:buFont typeface="Arial" panose="020B0604020202020204" pitchFamily="34" charset="0"/>
              <a:buChar char="►"/>
              <a:defRPr sz="2800"/>
            </a:lvl3pPr>
            <a:lvl4pPr marL="1511300" indent="0">
              <a:buNone/>
              <a:defRPr/>
            </a:lvl4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69671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51025" cy="7134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4475" y="9582150"/>
            <a:ext cx="13377863" cy="39925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4475" y="13574713"/>
            <a:ext cx="13377863" cy="24663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288" y="9582150"/>
            <a:ext cx="13384212" cy="39925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288" y="13574713"/>
            <a:ext cx="13384212" cy="24663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1514475" y="38996938"/>
            <a:ext cx="7045325" cy="2941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10355263" y="38996938"/>
            <a:ext cx="9588500" cy="2941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21709063" y="38996938"/>
            <a:ext cx="7045325" cy="2941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157A56F-CED0-4B64-9D38-68E9AA612EC7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83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40540" y="687895"/>
            <a:ext cx="21798894" cy="313665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1514475" y="38996938"/>
            <a:ext cx="7045325" cy="2941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10355263" y="38996938"/>
            <a:ext cx="9588500" cy="2941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21709063" y="38996938"/>
            <a:ext cx="7045325" cy="2941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CBFE900-D5B4-45D0-A948-B4B8310436F7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4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1514475" y="38996938"/>
            <a:ext cx="7045325" cy="2941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10355263" y="38996938"/>
            <a:ext cx="9588500" cy="2941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21709063" y="38996938"/>
            <a:ext cx="7045325" cy="2941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9828418-3F7B-41C7-BDA2-071208E7346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07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04975"/>
            <a:ext cx="9961563" cy="72532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7988" y="1704975"/>
            <a:ext cx="16927512" cy="3653313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475" y="8958263"/>
            <a:ext cx="9961563" cy="29279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1514475" y="38996938"/>
            <a:ext cx="7045325" cy="2941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10355263" y="38996938"/>
            <a:ext cx="9588500" cy="2941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21709063" y="38996938"/>
            <a:ext cx="7045325" cy="2941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32D1EFE-3DC0-4459-94D0-18AAA4AF04EC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44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663" y="29965650"/>
            <a:ext cx="18167350" cy="35369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663" y="3824288"/>
            <a:ext cx="18167350" cy="25684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663" y="33502600"/>
            <a:ext cx="18167350" cy="5024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1514475" y="38996938"/>
            <a:ext cx="7045325" cy="2941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10355263" y="38996938"/>
            <a:ext cx="9588500" cy="2941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21709063" y="38996938"/>
            <a:ext cx="7045325" cy="2941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A787D70-3FE0-4769-9F23-E29EC2ED6853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29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449263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60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6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lnSpc>
          <a:spcPct val="6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lnSpc>
          <a:spcPct val="6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lnSpc>
          <a:spcPct val="6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  <a:cs typeface="Arial" charset="0"/>
        </a:defRPr>
      </a:lvl5pPr>
      <a:lvl6pPr marL="457200" algn="ctr" defTabSz="449263" rtl="0" fontAlgn="base" hangingPunct="0">
        <a:lnSpc>
          <a:spcPct val="6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  <a:cs typeface="Arial" charset="0"/>
        </a:defRPr>
      </a:lvl6pPr>
      <a:lvl7pPr marL="914400" algn="ctr" defTabSz="449263" rtl="0" fontAlgn="base" hangingPunct="0">
        <a:lnSpc>
          <a:spcPct val="6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  <a:cs typeface="Arial" charset="0"/>
        </a:defRPr>
      </a:lvl7pPr>
      <a:lvl8pPr marL="1371600" algn="ctr" defTabSz="449263" rtl="0" fontAlgn="base" hangingPunct="0">
        <a:lnSpc>
          <a:spcPct val="6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  <a:cs typeface="Arial" charset="0"/>
        </a:defRPr>
      </a:lvl8pPr>
      <a:lvl9pPr marL="1828800" algn="ctr" defTabSz="449263" rtl="0" fontAlgn="base" hangingPunct="0">
        <a:lnSpc>
          <a:spcPct val="6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423863" indent="-319088" algn="l" defTabSz="449263" rtl="0" eaLnBrk="0" fontAlgn="base" hangingPunct="0">
        <a:lnSpc>
          <a:spcPct val="66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855663" indent="-285750" algn="l" defTabSz="449263" rtl="0" eaLnBrk="0" fontAlgn="base" hangingPunct="0">
        <a:lnSpc>
          <a:spcPct val="66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itchFamily="18" charset="2"/>
        <a:buChar char=""/>
        <a:defRPr sz="2800">
          <a:solidFill>
            <a:srgbClr val="000000"/>
          </a:solidFill>
          <a:latin typeface="+mn-lt"/>
          <a:cs typeface="+mn-cs"/>
        </a:defRPr>
      </a:lvl2pPr>
      <a:lvl3pPr marL="1287463" indent="-212725" algn="l" defTabSz="449263" rtl="0" eaLnBrk="0" fontAlgn="base" hangingPunct="0">
        <a:lnSpc>
          <a:spcPct val="66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+mn-lt"/>
          <a:cs typeface="+mn-cs"/>
        </a:defRPr>
      </a:lvl3pPr>
      <a:lvl4pPr marL="1719263" indent="-207963" algn="l" defTabSz="449263" rtl="0" eaLnBrk="0" fontAlgn="base" hangingPunct="0">
        <a:lnSpc>
          <a:spcPct val="66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+mn-lt"/>
          <a:cs typeface="+mn-cs"/>
        </a:defRPr>
      </a:lvl4pPr>
      <a:lvl5pPr marL="2151063" indent="-209550" algn="l" defTabSz="449263" rtl="0" eaLnBrk="0" fontAlgn="base" hangingPunct="0">
        <a:lnSpc>
          <a:spcPct val="66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cs typeface="+mn-cs"/>
        </a:defRPr>
      </a:lvl5pPr>
      <a:lvl6pPr marL="2608263" indent="-209550" algn="l" defTabSz="449263" rtl="0" fontAlgn="base" hangingPunct="0">
        <a:lnSpc>
          <a:spcPct val="66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cs typeface="+mn-cs"/>
        </a:defRPr>
      </a:lvl6pPr>
      <a:lvl7pPr marL="3065463" indent="-209550" algn="l" defTabSz="449263" rtl="0" fontAlgn="base" hangingPunct="0">
        <a:lnSpc>
          <a:spcPct val="66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cs typeface="+mn-cs"/>
        </a:defRPr>
      </a:lvl7pPr>
      <a:lvl8pPr marL="3522663" indent="-209550" algn="l" defTabSz="449263" rtl="0" fontAlgn="base" hangingPunct="0">
        <a:lnSpc>
          <a:spcPct val="66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cs typeface="+mn-cs"/>
        </a:defRPr>
      </a:lvl8pPr>
      <a:lvl9pPr marL="3979863" indent="-209550" algn="l" defTabSz="449263" rtl="0" fontAlgn="base" hangingPunct="0">
        <a:lnSpc>
          <a:spcPct val="66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hteck 250"/>
          <p:cNvSpPr/>
          <p:nvPr/>
        </p:nvSpPr>
        <p:spPr>
          <a:xfrm>
            <a:off x="1062115" y="29148472"/>
            <a:ext cx="28111231" cy="11706151"/>
          </a:xfrm>
          <a:prstGeom prst="rect">
            <a:avLst/>
          </a:prstGeom>
          <a:solidFill>
            <a:srgbClr val="E9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s</a:t>
            </a:r>
          </a:p>
        </p:txBody>
      </p:sp>
      <p:pic>
        <p:nvPicPr>
          <p:cNvPr id="124" name="Picture 2" descr="R:\D_VI\VI_A\4-WissNa\07-Nachwuchskonzept\9-Material Homepage\Grafiken final\170524_3Federn_qu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8" t="30076" r="7205" b="3360"/>
          <a:stretch/>
        </p:blipFill>
        <p:spPr bwMode="auto">
          <a:xfrm>
            <a:off x="1062116" y="8609135"/>
            <a:ext cx="28111231" cy="2095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1" name="Gruppieren 160"/>
          <p:cNvGrpSpPr/>
          <p:nvPr/>
        </p:nvGrpSpPr>
        <p:grpSpPr>
          <a:xfrm>
            <a:off x="1079499" y="21561386"/>
            <a:ext cx="14708560" cy="1209600"/>
            <a:chOff x="877065" y="9888182"/>
            <a:chExt cx="7036275" cy="1209600"/>
          </a:xfrm>
        </p:grpSpPr>
        <p:sp>
          <p:nvSpPr>
            <p:cNvPr id="162" name="Rechteck 161"/>
            <p:cNvSpPr/>
            <p:nvPr/>
          </p:nvSpPr>
          <p:spPr>
            <a:xfrm>
              <a:off x="877065" y="9888182"/>
              <a:ext cx="797895" cy="1209600"/>
            </a:xfrm>
            <a:prstGeom prst="rect">
              <a:avLst/>
            </a:prstGeom>
            <a:solidFill>
              <a:srgbClr val="F45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Textfeld 162"/>
            <p:cNvSpPr txBox="1"/>
            <p:nvPr/>
          </p:nvSpPr>
          <p:spPr>
            <a:xfrm>
              <a:off x="980197" y="10077483"/>
              <a:ext cx="65141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R1</a:t>
              </a:r>
            </a:p>
          </p:txBody>
        </p:sp>
        <p:sp>
          <p:nvSpPr>
            <p:cNvPr id="164" name="Titel 8"/>
            <p:cNvSpPr txBox="1">
              <a:spLocks/>
            </p:cNvSpPr>
            <p:nvPr/>
          </p:nvSpPr>
          <p:spPr>
            <a:xfrm>
              <a:off x="2386414" y="9961377"/>
              <a:ext cx="5526926" cy="645936"/>
            </a:xfrm>
            <a:prstGeom prst="rect">
              <a:avLst/>
            </a:prstGeom>
            <a:ln>
              <a:noFill/>
            </a:ln>
          </p:spPr>
          <p:txBody>
            <a:bodyPr lIns="90000" anchor="ctr" anchorCtr="0"/>
            <a:lstStyle>
              <a:lvl1pPr algn="l" rtl="0" eaLnBrk="1" latinLnBrk="0" hangingPunct="1">
                <a:spcBef>
                  <a:spcPct val="0"/>
                </a:spcBef>
                <a:buNone/>
                <a:defRPr kumimoji="0" sz="2000" b="1" kern="1200" cap="none" baseline="0">
                  <a:ln w="6350"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de-DE" dirty="0"/>
            </a:p>
          </p:txBody>
        </p:sp>
        <p:sp>
          <p:nvSpPr>
            <p:cNvPr id="165" name="Titel 1"/>
            <p:cNvSpPr txBox="1">
              <a:spLocks/>
            </p:cNvSpPr>
            <p:nvPr/>
          </p:nvSpPr>
          <p:spPr bwMode="auto">
            <a:xfrm>
              <a:off x="1674962" y="9888182"/>
              <a:ext cx="3667667" cy="1209600"/>
            </a:xfrm>
            <a:prstGeom prst="rect">
              <a:avLst/>
            </a:prstGeom>
            <a:solidFill>
              <a:srgbClr val="F45C0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GB"/>
              </a:defPPr>
              <a:lvl1pPr algn="ctr">
                <a:defRPr>
                  <a:solidFill>
                    <a:schemeClr val="lt1"/>
                  </a:solidFill>
                  <a:latin typeface="+mn-lt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pPr algn="just">
                <a:spcAft>
                  <a:spcPts val="600"/>
                </a:spcAft>
              </a:pPr>
              <a:r>
                <a:rPr lang="en-GB" sz="3600" b="1" dirty="0">
                  <a:solidFill>
                    <a:schemeClr val="bg1"/>
                  </a:solidFill>
                  <a:latin typeface="+mj-lt"/>
                  <a:ea typeface="FrontPage" panose="00000400000000000000" pitchFamily="2" charset="0"/>
                </a:rPr>
                <a:t>Doctoral Phase</a:t>
              </a:r>
              <a:endParaRPr lang="de-DE" sz="3600" b="1" dirty="0">
                <a:solidFill>
                  <a:schemeClr val="bg1"/>
                </a:solidFill>
                <a:latin typeface="+mj-lt"/>
                <a:ea typeface="FrontPage" panose="00000400000000000000" pitchFamily="2" charset="0"/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10459467" y="20234414"/>
            <a:ext cx="9370798" cy="1209601"/>
            <a:chOff x="758947" y="28261961"/>
            <a:chExt cx="5771440" cy="1209601"/>
          </a:xfrm>
        </p:grpSpPr>
        <p:sp>
          <p:nvSpPr>
            <p:cNvPr id="171" name="Rechteck 170"/>
            <p:cNvSpPr/>
            <p:nvPr/>
          </p:nvSpPr>
          <p:spPr>
            <a:xfrm>
              <a:off x="758947" y="28261961"/>
              <a:ext cx="1031010" cy="1209600"/>
            </a:xfrm>
            <a:prstGeom prst="rect">
              <a:avLst/>
            </a:prstGeom>
            <a:solidFill>
              <a:srgbClr val="25C3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Textfeld 171"/>
            <p:cNvSpPr txBox="1"/>
            <p:nvPr/>
          </p:nvSpPr>
          <p:spPr>
            <a:xfrm>
              <a:off x="830696" y="28451262"/>
              <a:ext cx="8324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R2</a:t>
              </a:r>
            </a:p>
          </p:txBody>
        </p:sp>
        <p:sp>
          <p:nvSpPr>
            <p:cNvPr id="173" name="Titel 1"/>
            <p:cNvSpPr txBox="1">
              <a:spLocks/>
            </p:cNvSpPr>
            <p:nvPr/>
          </p:nvSpPr>
          <p:spPr bwMode="auto">
            <a:xfrm>
              <a:off x="1789957" y="28261962"/>
              <a:ext cx="4740430" cy="1209600"/>
            </a:xfrm>
            <a:prstGeom prst="rect">
              <a:avLst/>
            </a:prstGeom>
            <a:solidFill>
              <a:srgbClr val="25C372">
                <a:alpha val="4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GB"/>
              </a:defPPr>
              <a:lvl1pPr algn="ctr"/>
            </a:lstStyle>
            <a:p>
              <a:pPr algn="l">
                <a:spcAft>
                  <a:spcPts val="600"/>
                </a:spcAft>
              </a:pPr>
              <a:r>
                <a:rPr lang="de-DE" sz="3600" b="1" dirty="0" err="1">
                  <a:solidFill>
                    <a:schemeClr val="bg1"/>
                  </a:solidFill>
                  <a:latin typeface="+mj-lt"/>
                  <a:ea typeface="FrontPage" panose="00000400000000000000" pitchFamily="2" charset="0"/>
                  <a:cs typeface="Arial" panose="020B0604020202020204" pitchFamily="34" charset="0"/>
                </a:rPr>
                <a:t>Postdoctoral</a:t>
              </a:r>
              <a:r>
                <a:rPr lang="de-DE" sz="3600" b="1" dirty="0">
                  <a:solidFill>
                    <a:schemeClr val="bg1"/>
                  </a:solidFill>
                  <a:latin typeface="+mj-lt"/>
                  <a:ea typeface="FrontPage" panose="00000400000000000000" pitchFamily="2" charset="0"/>
                  <a:cs typeface="Arial" panose="020B0604020202020204" pitchFamily="34" charset="0"/>
                </a:rPr>
                <a:t> Phase</a:t>
              </a:r>
            </a:p>
          </p:txBody>
        </p:sp>
      </p:grpSp>
      <p:sp>
        <p:nvSpPr>
          <p:cNvPr id="50" name="Rechteck 49"/>
          <p:cNvSpPr/>
          <p:nvPr/>
        </p:nvSpPr>
        <p:spPr>
          <a:xfrm>
            <a:off x="19812727" y="18849929"/>
            <a:ext cx="1674000" cy="1208879"/>
          </a:xfrm>
          <a:prstGeom prst="rect">
            <a:avLst/>
          </a:prstGeom>
          <a:solidFill>
            <a:srgbClr val="046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Textfeld 57"/>
          <p:cNvSpPr txBox="1"/>
          <p:nvPr/>
        </p:nvSpPr>
        <p:spPr>
          <a:xfrm>
            <a:off x="19964523" y="19038869"/>
            <a:ext cx="13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R3</a:t>
            </a:r>
          </a:p>
        </p:txBody>
      </p:sp>
      <p:sp>
        <p:nvSpPr>
          <p:cNvPr id="66" name="Titel 1"/>
          <p:cNvSpPr txBox="1">
            <a:spLocks/>
          </p:cNvSpPr>
          <p:nvPr/>
        </p:nvSpPr>
        <p:spPr bwMode="auto">
          <a:xfrm>
            <a:off x="21486726" y="18849929"/>
            <a:ext cx="7686620" cy="1208879"/>
          </a:xfrm>
          <a:prstGeom prst="rect">
            <a:avLst/>
          </a:prstGeom>
          <a:solidFill>
            <a:srgbClr val="046899">
              <a:alpha val="4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ctr"/>
          </a:lstStyle>
          <a:p>
            <a:pPr algn="l"/>
            <a:r>
              <a:rPr lang="de-DE" sz="3600" b="1" dirty="0" err="1">
                <a:solidFill>
                  <a:schemeClr val="bg1"/>
                </a:solidFill>
                <a:latin typeface="+mj-lt"/>
                <a:ea typeface="FrontPage" panose="00000400000000000000" pitchFamily="2" charset="0"/>
              </a:rPr>
              <a:t>Qualification</a:t>
            </a:r>
            <a:r>
              <a:rPr lang="de-DE" sz="3600" b="1" dirty="0">
                <a:solidFill>
                  <a:schemeClr val="bg1"/>
                </a:solidFill>
                <a:latin typeface="+mj-lt"/>
                <a:ea typeface="FrontPage" panose="00000400000000000000" pitchFamily="2" charset="0"/>
              </a:rPr>
              <a:t> Phase </a:t>
            </a:r>
            <a:r>
              <a:rPr lang="de-DE" sz="3600" b="1" dirty="0" err="1">
                <a:solidFill>
                  <a:schemeClr val="bg1"/>
                </a:solidFill>
                <a:latin typeface="+mj-lt"/>
                <a:ea typeface="FrontPage" panose="00000400000000000000" pitchFamily="2" charset="0"/>
              </a:rPr>
              <a:t>for</a:t>
            </a:r>
            <a:r>
              <a:rPr lang="de-DE" sz="3600" b="1" dirty="0">
                <a:solidFill>
                  <a:schemeClr val="bg1"/>
                </a:solidFill>
                <a:latin typeface="+mj-lt"/>
                <a:ea typeface="FrontPage" panose="00000400000000000000" pitchFamily="2" charset="0"/>
              </a:rPr>
              <a:t> a </a:t>
            </a:r>
            <a:r>
              <a:rPr lang="de-DE" sz="3600" b="1" dirty="0" err="1">
                <a:solidFill>
                  <a:schemeClr val="bg1"/>
                </a:solidFill>
                <a:latin typeface="+mj-lt"/>
                <a:ea typeface="FrontPage" panose="00000400000000000000" pitchFamily="2" charset="0"/>
              </a:rPr>
              <a:t>Professorship</a:t>
            </a:r>
            <a:endParaRPr lang="de-DE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6" name="Textfeld 135"/>
          <p:cNvSpPr txBox="1"/>
          <p:nvPr/>
        </p:nvSpPr>
        <p:spPr>
          <a:xfrm>
            <a:off x="1062114" y="10602803"/>
            <a:ext cx="4810889" cy="7606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prstClr val="white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e-DE" sz="3600" dirty="0" err="1"/>
              <a:t>Acquiring</a:t>
            </a:r>
            <a:r>
              <a:rPr lang="de-DE" sz="3600" dirty="0"/>
              <a:t> Talents</a:t>
            </a:r>
          </a:p>
        </p:txBody>
      </p:sp>
      <p:sp>
        <p:nvSpPr>
          <p:cNvPr id="177" name="Textfeld 176"/>
          <p:cNvSpPr txBox="1"/>
          <p:nvPr/>
        </p:nvSpPr>
        <p:spPr>
          <a:xfrm>
            <a:off x="1079499" y="12192028"/>
            <a:ext cx="5924352" cy="7606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prstClr val="white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e-DE" sz="3600" dirty="0" err="1"/>
              <a:t>Creating</a:t>
            </a:r>
            <a:r>
              <a:rPr lang="de-DE" sz="3600" dirty="0"/>
              <a:t> Transparency</a:t>
            </a:r>
          </a:p>
        </p:txBody>
      </p:sp>
      <p:sp>
        <p:nvSpPr>
          <p:cNvPr id="178" name="Textfeld 177"/>
          <p:cNvSpPr txBox="1"/>
          <p:nvPr/>
        </p:nvSpPr>
        <p:spPr>
          <a:xfrm>
            <a:off x="1079498" y="15476623"/>
            <a:ext cx="4554387" cy="7606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3600" b="1" dirty="0" err="1">
                <a:solidFill>
                  <a:prstClr val="white"/>
                </a:solidFill>
                <a:latin typeface="Arial Black" panose="020B0A04020102020204" pitchFamily="34" charset="0"/>
              </a:rPr>
              <a:t>Developing</a:t>
            </a:r>
            <a:r>
              <a:rPr lang="de-DE" sz="3600" b="1" dirty="0">
                <a:solidFill>
                  <a:prstClr val="white"/>
                </a:solidFill>
                <a:latin typeface="Arial Black" panose="020B0A04020102020204" pitchFamily="34" charset="0"/>
              </a:rPr>
              <a:t> Skills</a:t>
            </a:r>
          </a:p>
        </p:txBody>
      </p:sp>
      <p:sp>
        <p:nvSpPr>
          <p:cNvPr id="176" name="Textfeld 175"/>
          <p:cNvSpPr txBox="1"/>
          <p:nvPr/>
        </p:nvSpPr>
        <p:spPr>
          <a:xfrm>
            <a:off x="1062115" y="17132197"/>
            <a:ext cx="5218590" cy="7295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prstClr val="white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e-DE" sz="3600" dirty="0"/>
              <a:t>Shaping </a:t>
            </a:r>
            <a:r>
              <a:rPr lang="de-DE" sz="3600" dirty="0" err="1"/>
              <a:t>Transitions</a:t>
            </a:r>
            <a:endParaRPr lang="de-DE" sz="3600" dirty="0"/>
          </a:p>
        </p:txBody>
      </p:sp>
      <p:sp>
        <p:nvSpPr>
          <p:cNvPr id="179" name="Textfeld 178"/>
          <p:cNvSpPr txBox="1"/>
          <p:nvPr/>
        </p:nvSpPr>
        <p:spPr>
          <a:xfrm>
            <a:off x="1079499" y="13779184"/>
            <a:ext cx="6088497" cy="7606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3600" b="1" dirty="0" err="1">
                <a:solidFill>
                  <a:prstClr val="white"/>
                </a:solidFill>
                <a:latin typeface="Arial Black" panose="020B0A04020102020204" pitchFamily="34" charset="0"/>
              </a:rPr>
              <a:t>Promoting</a:t>
            </a:r>
            <a:r>
              <a:rPr lang="de-DE" sz="3600" b="1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de-DE" sz="3600" b="1" dirty="0" err="1">
                <a:solidFill>
                  <a:prstClr val="white"/>
                </a:solidFill>
                <a:latin typeface="Arial Black" panose="020B0A04020102020204" pitchFamily="34" charset="0"/>
              </a:rPr>
              <a:t>Permeability</a:t>
            </a:r>
            <a:endParaRPr lang="de-DE" sz="36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180" name="Textfeld 179"/>
          <p:cNvSpPr txBox="1"/>
          <p:nvPr/>
        </p:nvSpPr>
        <p:spPr>
          <a:xfrm>
            <a:off x="1062114" y="18774450"/>
            <a:ext cx="5937417" cy="7606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prstClr val="white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e-DE" sz="3600" dirty="0" err="1"/>
              <a:t>Planning</a:t>
            </a:r>
            <a:r>
              <a:rPr lang="de-DE" sz="3600" dirty="0"/>
              <a:t> Career </a:t>
            </a:r>
            <a:r>
              <a:rPr lang="de-DE" sz="3600" dirty="0" err="1"/>
              <a:t>Paths</a:t>
            </a:r>
            <a:endParaRPr lang="de-DE" sz="3600" dirty="0"/>
          </a:p>
        </p:txBody>
      </p:sp>
      <p:sp>
        <p:nvSpPr>
          <p:cNvPr id="110" name="Rechteck 109"/>
          <p:cNvSpPr/>
          <p:nvPr/>
        </p:nvSpPr>
        <p:spPr>
          <a:xfrm>
            <a:off x="1079499" y="1550988"/>
            <a:ext cx="28093849" cy="6891041"/>
          </a:xfrm>
          <a:prstGeom prst="rect">
            <a:avLst/>
          </a:prstGeom>
          <a:solidFill>
            <a:srgbClr val="D6D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defTabSz="4175125" fontAlgn="base">
              <a:spcAft>
                <a:spcPct val="0"/>
              </a:spcAft>
            </a:pPr>
            <a:endParaRPr lang="de-DE" sz="5400" b="1" dirty="0">
              <a:solidFill>
                <a:schemeClr val="bg1"/>
              </a:solidFill>
              <a:latin typeface="FrontPage" pitchFamily="2" charset="0"/>
              <a:cs typeface="Arial" charset="0"/>
            </a:endParaRPr>
          </a:p>
          <a:p>
            <a:pPr lvl="0" defTabSz="4175125" fontAlgn="base">
              <a:spcAft>
                <a:spcPct val="0"/>
              </a:spcAft>
            </a:pPr>
            <a:endParaRPr lang="de-DE" sz="2400" b="1" dirty="0">
              <a:solidFill>
                <a:schemeClr val="bg1">
                  <a:lumMod val="50000"/>
                </a:schemeClr>
              </a:solidFill>
              <a:latin typeface="FrontPage" pitchFamily="2" charset="0"/>
              <a:cs typeface="Arial" charset="0"/>
            </a:endParaRPr>
          </a:p>
          <a:p>
            <a:pPr lvl="0" defTabSz="4175125" fontAlgn="base">
              <a:spcAft>
                <a:spcPct val="0"/>
              </a:spcAft>
            </a:pPr>
            <a:r>
              <a:rPr lang="en-GB" sz="9600" b="1" dirty="0">
                <a:solidFill>
                  <a:schemeClr val="bg1">
                    <a:lumMod val="50000"/>
                  </a:schemeClr>
                </a:solidFill>
                <a:latin typeface="FrontPage" pitchFamily="2" charset="0"/>
                <a:cs typeface="Arial" charset="0"/>
              </a:rPr>
              <a:t>Promotion of</a:t>
            </a:r>
          </a:p>
          <a:p>
            <a:pPr lvl="0" defTabSz="4175125" fontAlgn="base">
              <a:spcBef>
                <a:spcPct val="0"/>
              </a:spcBef>
              <a:spcAft>
                <a:spcPct val="0"/>
              </a:spcAft>
            </a:pPr>
            <a:r>
              <a:rPr lang="en-GB" sz="9600" b="1" dirty="0">
                <a:solidFill>
                  <a:schemeClr val="bg1">
                    <a:lumMod val="50000"/>
                  </a:schemeClr>
                </a:solidFill>
                <a:latin typeface="FrontPage" pitchFamily="2" charset="0"/>
                <a:cs typeface="Arial" charset="0"/>
              </a:rPr>
              <a:t>Early Career Researchers</a:t>
            </a:r>
          </a:p>
          <a:p>
            <a:pPr lvl="0" defTabSz="4175125" fontAlgn="base">
              <a:spcAft>
                <a:spcPct val="0"/>
              </a:spcAft>
            </a:pPr>
            <a:endParaRPr lang="de-DE" sz="4400" b="1" dirty="0">
              <a:solidFill>
                <a:schemeClr val="bg1">
                  <a:lumMod val="50000"/>
                </a:schemeClr>
              </a:solidFill>
              <a:latin typeface="FrontPage" pitchFamily="2" charset="0"/>
              <a:cs typeface="Arial" charset="0"/>
            </a:endParaRPr>
          </a:p>
          <a:p>
            <a:pPr lvl="0" defTabSz="4175125" fontAlgn="base">
              <a:spcAft>
                <a:spcPct val="0"/>
              </a:spcAft>
            </a:pPr>
            <a:endParaRPr lang="de-DE" sz="1600" b="1" dirty="0">
              <a:solidFill>
                <a:schemeClr val="bg1">
                  <a:lumMod val="50000"/>
                </a:schemeClr>
              </a:solidFill>
              <a:latin typeface="FrontPage" pitchFamily="2" charset="0"/>
              <a:cs typeface="Arial" charset="0"/>
            </a:endParaRPr>
          </a:p>
          <a:p>
            <a:pPr lvl="0" defTabSz="417512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schemeClr val="bg1">
                    <a:lumMod val="50000"/>
                  </a:schemeClr>
                </a:solidFill>
                <a:latin typeface="FrontPage" pitchFamily="2" charset="0"/>
                <a:cs typeface="Arial" charset="0"/>
              </a:rPr>
              <a:t>Directorate VI Research and Transfer</a:t>
            </a:r>
          </a:p>
          <a:p>
            <a:pPr lvl="0" defTabSz="4175125">
              <a:lnSpc>
                <a:spcPct val="110000"/>
              </a:lnSpc>
            </a:pPr>
            <a:r>
              <a:rPr lang="en-GB" sz="4000" b="1" dirty="0">
                <a:solidFill>
                  <a:schemeClr val="bg1">
                    <a:lumMod val="50000"/>
                  </a:schemeClr>
                </a:solidFill>
                <a:latin typeface="FrontPage" pitchFamily="2" charset="0"/>
                <a:cs typeface="Arial" charset="0"/>
              </a:rPr>
              <a:t>Ingenium – </a:t>
            </a:r>
            <a:r>
              <a:rPr lang="de-DE" sz="4000" b="1" dirty="0">
                <a:solidFill>
                  <a:schemeClr val="bg1">
                    <a:lumMod val="50000"/>
                  </a:schemeClr>
                </a:solidFill>
                <a:latin typeface="FrontPage" pitchFamily="2" charset="0"/>
                <a:cs typeface="Arial" charset="0"/>
              </a:rPr>
              <a:t>University-</a:t>
            </a:r>
            <a:r>
              <a:rPr lang="de-DE" sz="4000" b="1" dirty="0" err="1">
                <a:solidFill>
                  <a:schemeClr val="bg1">
                    <a:lumMod val="50000"/>
                  </a:schemeClr>
                </a:solidFill>
                <a:latin typeface="FrontPage" pitchFamily="2" charset="0"/>
                <a:cs typeface="Arial" charset="0"/>
              </a:rPr>
              <a:t>wide</a:t>
            </a:r>
            <a:r>
              <a:rPr lang="de-DE" sz="4000" b="1" dirty="0">
                <a:solidFill>
                  <a:schemeClr val="bg1">
                    <a:lumMod val="50000"/>
                  </a:schemeClr>
                </a:solidFill>
                <a:latin typeface="FrontPage" pitchFamily="2" charset="0"/>
                <a:cs typeface="Arial" charset="0"/>
              </a:rPr>
              <a:t> Graduate Organisation </a:t>
            </a:r>
            <a:endParaRPr lang="de-DE" sz="4000" dirty="0">
              <a:solidFill>
                <a:schemeClr val="bg1">
                  <a:lumMod val="50000"/>
                </a:schemeClr>
              </a:solidFill>
              <a:latin typeface="FrontPage" pitchFamily="2" charset="0"/>
              <a:cs typeface="Arial" charset="0"/>
            </a:endParaRPr>
          </a:p>
        </p:txBody>
      </p:sp>
      <p:sp>
        <p:nvSpPr>
          <p:cNvPr id="111" name="Rectangle 6"/>
          <p:cNvSpPr>
            <a:spLocks noChangeArrowheads="1"/>
          </p:cNvSpPr>
          <p:nvPr/>
        </p:nvSpPr>
        <p:spPr bwMode="auto">
          <a:xfrm>
            <a:off x="1065547" y="1079500"/>
            <a:ext cx="28107801" cy="360363"/>
          </a:xfrm>
          <a:prstGeom prst="rect">
            <a:avLst/>
          </a:prstGeom>
          <a:solidFill>
            <a:srgbClr val="D6D4CC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12" name="Picture 5" descr="tud_logo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9170" y="2539999"/>
            <a:ext cx="5296433" cy="2157614"/>
          </a:xfrm>
          <a:prstGeom prst="rect">
            <a:avLst/>
          </a:prstGeom>
          <a:noFill/>
        </p:spPr>
      </p:pic>
      <p:sp>
        <p:nvSpPr>
          <p:cNvPr id="113" name="Line 80"/>
          <p:cNvSpPr>
            <a:spLocks noChangeShapeType="1"/>
          </p:cNvSpPr>
          <p:nvPr/>
        </p:nvSpPr>
        <p:spPr bwMode="auto">
          <a:xfrm>
            <a:off x="1079499" y="1550988"/>
            <a:ext cx="28093849" cy="0"/>
          </a:xfrm>
          <a:prstGeom prst="line">
            <a:avLst/>
          </a:prstGeom>
          <a:noFill/>
          <a:ln w="355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114" name="Gerade Verbindung 113"/>
          <p:cNvCxnSpPr/>
          <p:nvPr/>
        </p:nvCxnSpPr>
        <p:spPr>
          <a:xfrm>
            <a:off x="1062116" y="6355011"/>
            <a:ext cx="281112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Line 80"/>
          <p:cNvSpPr>
            <a:spLocks noChangeShapeType="1"/>
          </p:cNvSpPr>
          <p:nvPr/>
        </p:nvSpPr>
        <p:spPr bwMode="auto">
          <a:xfrm>
            <a:off x="1072072" y="41043927"/>
            <a:ext cx="28101275" cy="2"/>
          </a:xfrm>
          <a:prstGeom prst="line">
            <a:avLst/>
          </a:prstGeom>
          <a:noFill/>
          <a:ln w="355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29FC86E-2E65-AB0B-7F62-22FD213E565C}"/>
              </a:ext>
            </a:extLst>
          </p:cNvPr>
          <p:cNvSpPr txBox="1"/>
          <p:nvPr/>
        </p:nvSpPr>
        <p:spPr>
          <a:xfrm>
            <a:off x="1342634" y="23206165"/>
            <a:ext cx="8582504" cy="3108543"/>
          </a:xfrm>
          <a:prstGeom prst="rect">
            <a:avLst/>
          </a:prstGeom>
          <a:noFill/>
        </p:spPr>
        <p:txBody>
          <a:bodyPr wrap="square" lIns="180000" rIns="0" rtlCol="0">
            <a:spAutoFit/>
          </a:bodyPr>
          <a:lstStyle/>
          <a:p>
            <a:pPr>
              <a:buClr>
                <a:srgbClr val="EA612A"/>
              </a:buClr>
              <a:buSzPct val="150000"/>
            </a:pPr>
            <a:r>
              <a:rPr lang="en-GB" sz="2800" b="1" dirty="0">
                <a:solidFill>
                  <a:srgbClr val="F45C00"/>
                </a:solidFill>
              </a:rPr>
              <a:t>Support Goals:</a:t>
            </a:r>
            <a:r>
              <a:rPr lang="en-GB" sz="2800" dirty="0">
                <a:solidFill>
                  <a:srgbClr val="F45C00"/>
                </a:solidFill>
              </a:rPr>
              <a:t> </a:t>
            </a:r>
          </a:p>
          <a:p>
            <a:pPr marL="900000" lvl="1" indent="-360000">
              <a:buClr>
                <a:srgbClr val="F45C0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</a:rPr>
              <a:t>Qualification for independent, academic work</a:t>
            </a:r>
          </a:p>
          <a:p>
            <a:pPr marL="900000" lvl="1" indent="-360000">
              <a:buClr>
                <a:srgbClr val="F45C0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</a:rPr>
              <a:t>Deepening of technical and methodological knowledge </a:t>
            </a:r>
          </a:p>
          <a:p>
            <a:pPr marL="900000" lvl="1" indent="-360000">
              <a:buClr>
                <a:srgbClr val="F45C0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</a:rPr>
              <a:t>Developing an individual skills profile in line with a career goal </a:t>
            </a:r>
          </a:p>
          <a:p>
            <a:pPr marL="900000" lvl="1" indent="-360000">
              <a:buClr>
                <a:srgbClr val="F45C0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</a:rPr>
              <a:t>Qualification for multiple career goals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65CD2E1-A41B-6459-3167-1EA5FF0F83C4}"/>
              </a:ext>
            </a:extLst>
          </p:cNvPr>
          <p:cNvSpPr txBox="1"/>
          <p:nvPr/>
        </p:nvSpPr>
        <p:spPr>
          <a:xfrm>
            <a:off x="1386459" y="26504999"/>
            <a:ext cx="85825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612A"/>
              </a:buClr>
              <a:buSzPct val="150000"/>
            </a:pPr>
            <a:r>
              <a:rPr lang="en-GB" sz="2800" b="1" dirty="0">
                <a:solidFill>
                  <a:srgbClr val="F45C00"/>
                </a:solidFill>
              </a:rPr>
              <a:t>Measures:</a:t>
            </a:r>
            <a:r>
              <a:rPr lang="en-GB" sz="2800" dirty="0">
                <a:solidFill>
                  <a:srgbClr val="F45C00"/>
                </a:solidFill>
              </a:rPr>
              <a:t> </a:t>
            </a:r>
          </a:p>
          <a:p>
            <a:pPr marL="900000" lvl="1" indent="-360000">
              <a:buClr>
                <a:srgbClr val="F45C0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</a:rPr>
              <a:t>University-wide guidelines for binding and transparent conditions of the doctorate</a:t>
            </a:r>
          </a:p>
          <a:p>
            <a:pPr marL="900000" lvl="1" indent="-360000">
              <a:buClr>
                <a:srgbClr val="F45C0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</a:rPr>
              <a:t>Qualification programme to strengthen transferable skills in line with an individual career path</a:t>
            </a:r>
          </a:p>
          <a:p>
            <a:pPr marL="900000" lvl="1" indent="-360000">
              <a:buClr>
                <a:srgbClr val="F45C0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</a:rPr>
              <a:t>Networking, information und targeted career advice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4653B4A-7E7D-5E68-9D94-6C55C3DECB19}"/>
              </a:ext>
            </a:extLst>
          </p:cNvPr>
          <p:cNvSpPr txBox="1"/>
          <p:nvPr/>
        </p:nvSpPr>
        <p:spPr>
          <a:xfrm>
            <a:off x="11195193" y="21805195"/>
            <a:ext cx="8663650" cy="2246769"/>
          </a:xfrm>
          <a:prstGeom prst="rect">
            <a:avLst/>
          </a:prstGeom>
          <a:noFill/>
        </p:spPr>
        <p:txBody>
          <a:bodyPr wrap="square" lIns="0" rIns="180000" rtlCol="0">
            <a:spAutoFit/>
          </a:bodyPr>
          <a:lstStyle/>
          <a:p>
            <a:pPr>
              <a:buClr>
                <a:srgbClr val="36AB77"/>
              </a:buClr>
              <a:buSzPct val="150000"/>
            </a:pPr>
            <a:r>
              <a:rPr lang="en-GB" sz="2800" b="1" dirty="0">
                <a:solidFill>
                  <a:srgbClr val="25C372"/>
                </a:solidFill>
                <a:latin typeface="+mj-lt"/>
              </a:rPr>
              <a:t>Support Goals:</a:t>
            </a:r>
          </a:p>
          <a:p>
            <a:pPr marL="900000" lvl="1" indent="-360000">
              <a:buClr>
                <a:srgbClr val="25C372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  <a:latin typeface="+mj-lt"/>
              </a:rPr>
              <a:t>Increasing academic expertise</a:t>
            </a:r>
          </a:p>
          <a:p>
            <a:pPr marL="900000" lvl="1" indent="-360000">
              <a:buClr>
                <a:srgbClr val="25C372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  <a:latin typeface="+mj-lt"/>
              </a:rPr>
              <a:t>Expanding scientific independence</a:t>
            </a:r>
          </a:p>
          <a:p>
            <a:pPr marL="900000" lvl="1" indent="-360000">
              <a:buClr>
                <a:srgbClr val="25C372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  <a:latin typeface="+mj-lt"/>
              </a:rPr>
              <a:t>Acquiring international experiences</a:t>
            </a:r>
          </a:p>
          <a:p>
            <a:pPr marL="900000" lvl="1" indent="-360000">
              <a:spcAft>
                <a:spcPts val="1200"/>
              </a:spcAft>
              <a:buClr>
                <a:srgbClr val="25C37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  <a:latin typeface="+mj-lt"/>
              </a:rPr>
              <a:t>Qualification for academic career goals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9DEF216-CA6C-2519-DAC6-E267BD4D6AB9}"/>
              </a:ext>
            </a:extLst>
          </p:cNvPr>
          <p:cNvSpPr txBox="1"/>
          <p:nvPr/>
        </p:nvSpPr>
        <p:spPr>
          <a:xfrm>
            <a:off x="11195193" y="24465941"/>
            <a:ext cx="86409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6AB77"/>
              </a:buClr>
              <a:buSzPct val="150000"/>
            </a:pPr>
            <a:r>
              <a:rPr lang="en-GB" sz="2800" b="1" dirty="0">
                <a:solidFill>
                  <a:srgbClr val="25C372"/>
                </a:solidFill>
              </a:rPr>
              <a:t>Measures:</a:t>
            </a:r>
          </a:p>
          <a:p>
            <a:pPr marL="900000" lvl="1" indent="-360000">
              <a:buClr>
                <a:srgbClr val="25C372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</a:rPr>
              <a:t>Guidance of experienced professors</a:t>
            </a:r>
          </a:p>
          <a:p>
            <a:pPr marL="900000" lvl="1" indent="-360000">
              <a:buClr>
                <a:srgbClr val="25C372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</a:rPr>
              <a:t>Postdoc Career Programmes – Promotion of  international mobility and increasing the scientific independence</a:t>
            </a:r>
          </a:p>
          <a:p>
            <a:pPr marL="900000" lvl="1" indent="-360000">
              <a:buClr>
                <a:srgbClr val="25C372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</a:rPr>
              <a:t>Qualification programme to strengthen transferable skills in line with an individual career path</a:t>
            </a:r>
          </a:p>
          <a:p>
            <a:pPr marL="900000" lvl="1" indent="-360000">
              <a:buClr>
                <a:srgbClr val="25C372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</a:rPr>
              <a:t>Career coaching and mentoring tailored to the qualification phase </a:t>
            </a:r>
          </a:p>
          <a:p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195D224-F84B-3F9A-2BFB-3036B916F614}"/>
              </a:ext>
            </a:extLst>
          </p:cNvPr>
          <p:cNvSpPr txBox="1"/>
          <p:nvPr/>
        </p:nvSpPr>
        <p:spPr>
          <a:xfrm>
            <a:off x="20284690" y="20522442"/>
            <a:ext cx="8864674" cy="2677656"/>
          </a:xfrm>
          <a:prstGeom prst="rect">
            <a:avLst/>
          </a:prstGeom>
          <a:noFill/>
        </p:spPr>
        <p:txBody>
          <a:bodyPr wrap="square" lIns="0" rIns="180000" numCol="1" rtlCol="0">
            <a:spAutoFit/>
          </a:bodyPr>
          <a:lstStyle/>
          <a:p>
            <a:pPr>
              <a:buClr>
                <a:srgbClr val="046899"/>
              </a:buClr>
              <a:buSzPct val="150000"/>
            </a:pPr>
            <a:r>
              <a:rPr lang="en-GB" sz="2800" b="1" dirty="0">
                <a:solidFill>
                  <a:srgbClr val="046899"/>
                </a:solidFill>
                <a:latin typeface="+mj-lt"/>
              </a:rPr>
              <a:t>Support Goals: </a:t>
            </a:r>
          </a:p>
          <a:p>
            <a:pPr marL="900000" lvl="1" indent="-360000">
              <a:buClr>
                <a:srgbClr val="046899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  <a:latin typeface="+mj-lt"/>
              </a:rPr>
              <a:t>Consistent increase in </a:t>
            </a:r>
            <a:r>
              <a:rPr lang="en-GB" sz="2800" dirty="0">
                <a:solidFill>
                  <a:schemeClr val="tx1"/>
                </a:solidFill>
              </a:rPr>
              <a:t>scientific independence</a:t>
            </a:r>
            <a:endParaRPr lang="en-GB" sz="2800" dirty="0">
              <a:solidFill>
                <a:schemeClr val="tx1"/>
              </a:solidFill>
              <a:latin typeface="+mj-lt"/>
            </a:endParaRPr>
          </a:p>
          <a:p>
            <a:pPr marL="900000" lvl="1" indent="-360000">
              <a:buClr>
                <a:srgbClr val="046899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  <a:latin typeface="+mj-lt"/>
              </a:rPr>
              <a:t>Creating an optimum scientific environment </a:t>
            </a:r>
          </a:p>
          <a:p>
            <a:pPr marL="900000" lvl="1" indent="-360000">
              <a:buClr>
                <a:srgbClr val="046899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  <a:latin typeface="+mj-lt"/>
              </a:rPr>
              <a:t>Promotion of a commitment to teaching and the supervision of students and doctoral candidates</a:t>
            </a:r>
          </a:p>
          <a:p>
            <a:pPr marL="900000" lvl="1" indent="-360000">
              <a:spcAft>
                <a:spcPts val="1200"/>
              </a:spcAft>
              <a:buClr>
                <a:srgbClr val="046899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  <a:latin typeface="+mj-lt"/>
              </a:rPr>
              <a:t>Qualification for a professorship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4688418-8111-2263-0BF0-7F20430DD0A5}"/>
              </a:ext>
            </a:extLst>
          </p:cNvPr>
          <p:cNvSpPr txBox="1"/>
          <p:nvPr/>
        </p:nvSpPr>
        <p:spPr>
          <a:xfrm>
            <a:off x="20158312" y="23697594"/>
            <a:ext cx="88646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46899"/>
              </a:buClr>
              <a:buSzPct val="150000"/>
            </a:pPr>
            <a:r>
              <a:rPr lang="en-GB" sz="2800" b="1" dirty="0">
                <a:solidFill>
                  <a:srgbClr val="046899"/>
                </a:solidFill>
              </a:rPr>
              <a:t>Measures:</a:t>
            </a:r>
          </a:p>
          <a:p>
            <a:pPr marL="900000" lvl="1" indent="-360000">
              <a:buClr>
                <a:srgbClr val="046899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</a:rPr>
              <a:t>Provision of internationally competitive career paths:</a:t>
            </a:r>
          </a:p>
          <a:p>
            <a:pPr marL="1168400" lvl="2" indent="-355600">
              <a:buClr>
                <a:srgbClr val="046899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Assistant professorship with tenure track (W2)</a:t>
            </a:r>
          </a:p>
          <a:p>
            <a:pPr marL="1168400" lvl="2" indent="-355600">
              <a:buClr>
                <a:srgbClr val="046899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Assistant professorship (W1)</a:t>
            </a:r>
          </a:p>
          <a:p>
            <a:pPr marL="1168400" lvl="2" indent="-355600">
              <a:buClr>
                <a:srgbClr val="046899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Appointment of junior research group leaders to assistant professorship (W1)</a:t>
            </a:r>
          </a:p>
          <a:p>
            <a:pPr marL="1168400" lvl="2" indent="-355600">
              <a:buClr>
                <a:srgbClr val="046899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TU Darmstadt programmes for the promotion of young scientists (e.g. </a:t>
            </a:r>
            <a:r>
              <a:rPr lang="en-GB" sz="2800" dirty="0" err="1">
                <a:solidFill>
                  <a:schemeClr val="tx1"/>
                </a:solidFill>
              </a:rPr>
              <a:t>Athene</a:t>
            </a:r>
            <a:r>
              <a:rPr lang="en-GB" sz="2800" dirty="0">
                <a:solidFill>
                  <a:schemeClr val="tx1"/>
                </a:solidFill>
              </a:rPr>
              <a:t> Young Investigator)</a:t>
            </a:r>
          </a:p>
          <a:p>
            <a:pPr marL="900000" lvl="1" indent="-360000">
              <a:buClr>
                <a:srgbClr val="046899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</a:rPr>
              <a:t>Qualification programme to strengthen transferable skills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E99D7E0-6160-4203-E313-FA2E16E6DA4F}"/>
              </a:ext>
            </a:extLst>
          </p:cNvPr>
          <p:cNvGrpSpPr/>
          <p:nvPr/>
        </p:nvGrpSpPr>
        <p:grpSpPr>
          <a:xfrm>
            <a:off x="3184408" y="30304136"/>
            <a:ext cx="23911158" cy="10173057"/>
            <a:chOff x="217445" y="1260440"/>
            <a:chExt cx="9752820" cy="4833285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E7830584-B667-B20B-7123-4BECD1308F1E}"/>
                </a:ext>
              </a:extLst>
            </p:cNvPr>
            <p:cNvGrpSpPr/>
            <p:nvPr/>
          </p:nvGrpSpPr>
          <p:grpSpPr>
            <a:xfrm>
              <a:off x="217445" y="1260440"/>
              <a:ext cx="9752820" cy="4833285"/>
              <a:chOff x="217445" y="1163658"/>
              <a:chExt cx="9752820" cy="4833285"/>
            </a:xfrm>
          </p:grpSpPr>
          <p:sp>
            <p:nvSpPr>
              <p:cNvPr id="79" name="Rechteck 78">
                <a:extLst>
                  <a:ext uri="{FF2B5EF4-FFF2-40B4-BE49-F238E27FC236}">
                    <a16:creationId xmlns:a16="http://schemas.microsoft.com/office/drawing/2014/main" id="{F8BF9F8B-53DD-DA22-1C19-A0D1F8FAA67D}"/>
                  </a:ext>
                </a:extLst>
              </p:cNvPr>
              <p:cNvSpPr/>
              <p:nvPr/>
            </p:nvSpPr>
            <p:spPr>
              <a:xfrm>
                <a:off x="217445" y="2040380"/>
                <a:ext cx="9752818" cy="2341718"/>
              </a:xfrm>
              <a:prstGeom prst="rect">
                <a:avLst/>
              </a:prstGeom>
              <a:solidFill>
                <a:srgbClr val="E3E1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170">
                  <a:defRPr/>
                </a:pPr>
                <a:endParaRPr lang="de-DE" sz="2800" dirty="0">
                  <a:solidFill>
                    <a:srgbClr val="FFFFFF"/>
                  </a:solidFill>
                  <a:latin typeface="FrontPage Pro" panose="02000503050000020004" pitchFamily="50" charset="0"/>
                  <a:cs typeface="Arial"/>
                </a:endParaRPr>
              </a:p>
            </p:txBody>
          </p:sp>
          <p:sp>
            <p:nvSpPr>
              <p:cNvPr id="80" name="Rechteck 79">
                <a:extLst>
                  <a:ext uri="{FF2B5EF4-FFF2-40B4-BE49-F238E27FC236}">
                    <a16:creationId xmlns:a16="http://schemas.microsoft.com/office/drawing/2014/main" id="{108C4CEB-2BE8-5958-FFF0-851769BDB5D6}"/>
                  </a:ext>
                </a:extLst>
              </p:cNvPr>
              <p:cNvSpPr/>
              <p:nvPr/>
            </p:nvSpPr>
            <p:spPr>
              <a:xfrm>
                <a:off x="239350" y="1179438"/>
                <a:ext cx="9730913" cy="787464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170">
                  <a:defRPr/>
                </a:pPr>
                <a:endParaRPr lang="de-DE" sz="2800">
                  <a:solidFill>
                    <a:srgbClr val="FFFFFF"/>
                  </a:solidFill>
                  <a:latin typeface="FrontPage Pro" panose="02000503050000020004" pitchFamily="50" charset="0"/>
                  <a:cs typeface="Arial"/>
                </a:endParaRPr>
              </a:p>
            </p:txBody>
          </p:sp>
          <p:sp>
            <p:nvSpPr>
              <p:cNvPr id="81" name="Rechteck 80">
                <a:extLst>
                  <a:ext uri="{FF2B5EF4-FFF2-40B4-BE49-F238E27FC236}">
                    <a16:creationId xmlns:a16="http://schemas.microsoft.com/office/drawing/2014/main" id="{89C45A4D-E542-991B-D2BC-958249A3B87A}"/>
                  </a:ext>
                </a:extLst>
              </p:cNvPr>
              <p:cNvSpPr/>
              <p:nvPr/>
            </p:nvSpPr>
            <p:spPr>
              <a:xfrm>
                <a:off x="217445" y="1163658"/>
                <a:ext cx="1106399" cy="80324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r>
                  <a:rPr lang="de-DE" sz="2800" dirty="0">
                    <a:solidFill>
                      <a:srgbClr val="FFFFFF"/>
                    </a:solidFill>
                    <a:latin typeface="Arial"/>
                    <a:cs typeface="Arial"/>
                  </a:rPr>
                  <a:t>Support </a:t>
                </a:r>
                <a:r>
                  <a:rPr lang="de-DE" sz="280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Structure</a:t>
                </a:r>
                <a:endParaRPr lang="de-DE" sz="280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2" name="Rechteck 81">
                <a:extLst>
                  <a:ext uri="{FF2B5EF4-FFF2-40B4-BE49-F238E27FC236}">
                    <a16:creationId xmlns:a16="http://schemas.microsoft.com/office/drawing/2014/main" id="{EBB72695-3C10-4DF9-FD5C-160266061C65}"/>
                  </a:ext>
                </a:extLst>
              </p:cNvPr>
              <p:cNvSpPr/>
              <p:nvPr/>
            </p:nvSpPr>
            <p:spPr>
              <a:xfrm>
                <a:off x="217445" y="2040379"/>
                <a:ext cx="1106399" cy="234171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r>
                  <a:rPr lang="de-DE" sz="2800" dirty="0">
                    <a:solidFill>
                      <a:srgbClr val="FFFFFF"/>
                    </a:solidFill>
                    <a:latin typeface="Arial"/>
                    <a:cs typeface="Arial"/>
                  </a:rPr>
                  <a:t>Financial Support</a:t>
                </a:r>
              </a:p>
            </p:txBody>
          </p:sp>
          <p:sp>
            <p:nvSpPr>
              <p:cNvPr id="83" name="Rechteck 82">
                <a:extLst>
                  <a:ext uri="{FF2B5EF4-FFF2-40B4-BE49-F238E27FC236}">
                    <a16:creationId xmlns:a16="http://schemas.microsoft.com/office/drawing/2014/main" id="{BB471B29-8314-4C9A-E1EA-44D90075F2FB}"/>
                  </a:ext>
                </a:extLst>
              </p:cNvPr>
              <p:cNvSpPr/>
              <p:nvPr/>
            </p:nvSpPr>
            <p:spPr>
              <a:xfrm>
                <a:off x="239351" y="4470576"/>
                <a:ext cx="9730914" cy="1186892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170">
                  <a:defRPr/>
                </a:pPr>
                <a:endParaRPr lang="de-DE" sz="2800" dirty="0">
                  <a:solidFill>
                    <a:srgbClr val="FFFFFF"/>
                  </a:solidFill>
                  <a:latin typeface="FrontPage Pro" panose="02000503050000020004" pitchFamily="50" charset="0"/>
                  <a:cs typeface="Arial"/>
                </a:endParaRPr>
              </a:p>
            </p:txBody>
          </p:sp>
          <p:sp>
            <p:nvSpPr>
              <p:cNvPr id="84" name="Rechteck 83">
                <a:extLst>
                  <a:ext uri="{FF2B5EF4-FFF2-40B4-BE49-F238E27FC236}">
                    <a16:creationId xmlns:a16="http://schemas.microsoft.com/office/drawing/2014/main" id="{FC1DA962-B0D8-CF9E-86E4-2CE25349C04C}"/>
                  </a:ext>
                </a:extLst>
              </p:cNvPr>
              <p:cNvSpPr/>
              <p:nvPr/>
            </p:nvSpPr>
            <p:spPr>
              <a:xfrm>
                <a:off x="217445" y="4470575"/>
                <a:ext cx="1106399" cy="118689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r>
                  <a:rPr lang="de-DE" sz="2800" dirty="0">
                    <a:solidFill>
                      <a:srgbClr val="FFFFFF"/>
                    </a:solidFill>
                    <a:latin typeface="Arial"/>
                    <a:cs typeface="Arial"/>
                  </a:rPr>
                  <a:t>Events and Trainings</a:t>
                </a:r>
              </a:p>
            </p:txBody>
          </p:sp>
          <p:sp>
            <p:nvSpPr>
              <p:cNvPr id="86" name="Pfeil: Fünfeck 85">
                <a:extLst>
                  <a:ext uri="{FF2B5EF4-FFF2-40B4-BE49-F238E27FC236}">
                    <a16:creationId xmlns:a16="http://schemas.microsoft.com/office/drawing/2014/main" id="{7D736711-0CCA-0DC8-70F9-6C9EEF75D48A}"/>
                  </a:ext>
                </a:extLst>
              </p:cNvPr>
              <p:cNvSpPr/>
              <p:nvPr/>
            </p:nvSpPr>
            <p:spPr>
              <a:xfrm>
                <a:off x="1461719" y="5708911"/>
                <a:ext cx="2519323" cy="288032"/>
              </a:xfrm>
              <a:prstGeom prst="homePlate">
                <a:avLst/>
              </a:prstGeom>
              <a:solidFill>
                <a:srgbClr val="F45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de-DE" sz="2800" kern="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PhDs</a:t>
                </a:r>
                <a:endParaRPr lang="en-DE" sz="2800" kern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7" name="Pfeil: Fünfeck 86">
                <a:extLst>
                  <a:ext uri="{FF2B5EF4-FFF2-40B4-BE49-F238E27FC236}">
                    <a16:creationId xmlns:a16="http://schemas.microsoft.com/office/drawing/2014/main" id="{048991C9-B6FE-6596-41C6-78B0D7F557C4}"/>
                  </a:ext>
                </a:extLst>
              </p:cNvPr>
              <p:cNvSpPr/>
              <p:nvPr/>
            </p:nvSpPr>
            <p:spPr>
              <a:xfrm>
                <a:off x="4274020" y="5708911"/>
                <a:ext cx="2659921" cy="288032"/>
              </a:xfrm>
              <a:prstGeom prst="homePlate">
                <a:avLst/>
              </a:prstGeom>
              <a:solidFill>
                <a:srgbClr val="25C3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de-DE" sz="2800" kern="0" dirty="0">
                    <a:solidFill>
                      <a:srgbClr val="FFFFFF"/>
                    </a:solidFill>
                    <a:latin typeface="Arial"/>
                    <a:cs typeface="Arial"/>
                  </a:rPr>
                  <a:t>Postdocs</a:t>
                </a:r>
                <a:endParaRPr lang="en-DE" sz="2800" kern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8" name="Pfeil: Fünfeck 87">
                <a:extLst>
                  <a:ext uri="{FF2B5EF4-FFF2-40B4-BE49-F238E27FC236}">
                    <a16:creationId xmlns:a16="http://schemas.microsoft.com/office/drawing/2014/main" id="{7D96708A-7C08-C55A-8231-6ED926034FF7}"/>
                  </a:ext>
                </a:extLst>
              </p:cNvPr>
              <p:cNvSpPr/>
              <p:nvPr/>
            </p:nvSpPr>
            <p:spPr>
              <a:xfrm>
                <a:off x="7224193" y="5708911"/>
                <a:ext cx="2572544" cy="288032"/>
              </a:xfrm>
              <a:prstGeom prst="homePlate">
                <a:avLst/>
              </a:prstGeom>
              <a:solidFill>
                <a:srgbClr val="0468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de-DE" sz="2800" kern="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Towards</a:t>
                </a:r>
                <a:r>
                  <a:rPr lang="de-DE" sz="2800" kern="0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lang="de-DE" sz="2800" kern="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Professorship</a:t>
                </a:r>
                <a:endParaRPr lang="en-DE" sz="2800" kern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89" name="Gruppieren 88">
                <a:extLst>
                  <a:ext uri="{FF2B5EF4-FFF2-40B4-BE49-F238E27FC236}">
                    <a16:creationId xmlns:a16="http://schemas.microsoft.com/office/drawing/2014/main" id="{836B2D47-3ECE-46BE-7F7B-81EEBC74BFE5}"/>
                  </a:ext>
                </a:extLst>
              </p:cNvPr>
              <p:cNvGrpSpPr/>
              <p:nvPr/>
            </p:nvGrpSpPr>
            <p:grpSpPr>
              <a:xfrm>
                <a:off x="1467652" y="5277834"/>
                <a:ext cx="8335803" cy="288002"/>
                <a:chOff x="1098332" y="3879731"/>
                <a:chExt cx="6232090" cy="216002"/>
              </a:xfrm>
            </p:grpSpPr>
            <p:sp>
              <p:nvSpPr>
                <p:cNvPr id="107" name="Rechteck 106">
                  <a:extLst>
                    <a:ext uri="{FF2B5EF4-FFF2-40B4-BE49-F238E27FC236}">
                      <a16:creationId xmlns:a16="http://schemas.microsoft.com/office/drawing/2014/main" id="{811EE632-CF16-FABC-3598-25CE6EC425EC}"/>
                    </a:ext>
                  </a:extLst>
                </p:cNvPr>
                <p:cNvSpPr/>
                <p:nvPr/>
              </p:nvSpPr>
              <p:spPr>
                <a:xfrm>
                  <a:off x="1098332" y="3879731"/>
                  <a:ext cx="1824571" cy="216000"/>
                </a:xfrm>
                <a:prstGeom prst="rect">
                  <a:avLst/>
                </a:prstGeom>
                <a:solidFill>
                  <a:srgbClr val="F45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en-DE" sz="2800" kern="0" dirty="0">
                    <a:solidFill>
                      <a:srgbClr val="FFFFFF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8" name="Rechtwinkliges Dreieck 107">
                  <a:extLst>
                    <a:ext uri="{FF2B5EF4-FFF2-40B4-BE49-F238E27FC236}">
                      <a16:creationId xmlns:a16="http://schemas.microsoft.com/office/drawing/2014/main" id="{42A552AD-B330-AA4C-F0AA-E088809FF178}"/>
                    </a:ext>
                  </a:extLst>
                </p:cNvPr>
                <p:cNvSpPr/>
                <p:nvPr/>
              </p:nvSpPr>
              <p:spPr>
                <a:xfrm>
                  <a:off x="2894778" y="3879731"/>
                  <a:ext cx="216491" cy="216000"/>
                </a:xfrm>
                <a:prstGeom prst="rtTriangle">
                  <a:avLst/>
                </a:prstGeom>
                <a:solidFill>
                  <a:srgbClr val="F45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en-DE" sz="2800" kern="0">
                    <a:solidFill>
                      <a:srgbClr val="FFFFFF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6" name="Rechteck 115">
                  <a:extLst>
                    <a:ext uri="{FF2B5EF4-FFF2-40B4-BE49-F238E27FC236}">
                      <a16:creationId xmlns:a16="http://schemas.microsoft.com/office/drawing/2014/main" id="{6A5D5206-E935-1949-DC14-D5D845FDE32B}"/>
                    </a:ext>
                  </a:extLst>
                </p:cNvPr>
                <p:cNvSpPr/>
                <p:nvPr/>
              </p:nvSpPr>
              <p:spPr>
                <a:xfrm>
                  <a:off x="3110779" y="3879731"/>
                  <a:ext cx="2081137" cy="216000"/>
                </a:xfrm>
                <a:prstGeom prst="rect">
                  <a:avLst/>
                </a:prstGeom>
                <a:solidFill>
                  <a:srgbClr val="25C3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en-DE" sz="2800" kern="0" dirty="0">
                    <a:solidFill>
                      <a:srgbClr val="FFFFFF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5" name="Rechtwinkliges Dreieck 124">
                  <a:extLst>
                    <a:ext uri="{FF2B5EF4-FFF2-40B4-BE49-F238E27FC236}">
                      <a16:creationId xmlns:a16="http://schemas.microsoft.com/office/drawing/2014/main" id="{F1547736-4B4E-20E9-B700-BFA99F2AE774}"/>
                    </a:ext>
                  </a:extLst>
                </p:cNvPr>
                <p:cNvSpPr/>
                <p:nvPr/>
              </p:nvSpPr>
              <p:spPr>
                <a:xfrm rot="10800000">
                  <a:off x="2894780" y="3879733"/>
                  <a:ext cx="216000" cy="216000"/>
                </a:xfrm>
                <a:prstGeom prst="rtTriangle">
                  <a:avLst/>
                </a:prstGeom>
                <a:solidFill>
                  <a:srgbClr val="25C3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en-DE" sz="2800" kern="0">
                    <a:solidFill>
                      <a:srgbClr val="FFFFFF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6" name="Rechtwinkliges Dreieck 125">
                  <a:extLst>
                    <a:ext uri="{FF2B5EF4-FFF2-40B4-BE49-F238E27FC236}">
                      <a16:creationId xmlns:a16="http://schemas.microsoft.com/office/drawing/2014/main" id="{0010A14D-11E0-F7AC-CEB0-2E89919538C7}"/>
                    </a:ext>
                  </a:extLst>
                </p:cNvPr>
                <p:cNvSpPr/>
                <p:nvPr/>
              </p:nvSpPr>
              <p:spPr>
                <a:xfrm>
                  <a:off x="5191916" y="3879731"/>
                  <a:ext cx="216980" cy="216000"/>
                </a:xfrm>
                <a:prstGeom prst="rtTriangle">
                  <a:avLst/>
                </a:prstGeom>
                <a:solidFill>
                  <a:srgbClr val="25C3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en-DE" sz="2800" kern="0">
                    <a:solidFill>
                      <a:srgbClr val="FFFFFF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7" name="Rechtwinkliges Dreieck 126">
                  <a:extLst>
                    <a:ext uri="{FF2B5EF4-FFF2-40B4-BE49-F238E27FC236}">
                      <a16:creationId xmlns:a16="http://schemas.microsoft.com/office/drawing/2014/main" id="{F861032A-8B81-A9F6-15C8-9AF78A376EBE}"/>
                    </a:ext>
                  </a:extLst>
                </p:cNvPr>
                <p:cNvSpPr/>
                <p:nvPr/>
              </p:nvSpPr>
              <p:spPr>
                <a:xfrm rot="10800000">
                  <a:off x="5192406" y="3879733"/>
                  <a:ext cx="216000" cy="216000"/>
                </a:xfrm>
                <a:prstGeom prst="rtTriangle">
                  <a:avLst/>
                </a:prstGeom>
                <a:solidFill>
                  <a:srgbClr val="0468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en-DE" sz="2800" kern="0">
                    <a:solidFill>
                      <a:srgbClr val="FFFFFF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8" name="Rechteck 127">
                  <a:extLst>
                    <a:ext uri="{FF2B5EF4-FFF2-40B4-BE49-F238E27FC236}">
                      <a16:creationId xmlns:a16="http://schemas.microsoft.com/office/drawing/2014/main" id="{76E0575B-73EA-D64E-53D4-22A346E9D8D4}"/>
                    </a:ext>
                  </a:extLst>
                </p:cNvPr>
                <p:cNvSpPr/>
                <p:nvPr/>
              </p:nvSpPr>
              <p:spPr>
                <a:xfrm>
                  <a:off x="5408406" y="3879731"/>
                  <a:ext cx="1922016" cy="216000"/>
                </a:xfrm>
                <a:prstGeom prst="rect">
                  <a:avLst/>
                </a:prstGeom>
                <a:solidFill>
                  <a:srgbClr val="0468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en-DE" sz="2800" kern="0" dirty="0">
                    <a:solidFill>
                      <a:srgbClr val="FFFFFF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90" name="Rechteck 89">
                <a:extLst>
                  <a:ext uri="{FF2B5EF4-FFF2-40B4-BE49-F238E27FC236}">
                    <a16:creationId xmlns:a16="http://schemas.microsoft.com/office/drawing/2014/main" id="{C8104808-BC46-9A96-73F9-621DDB3AD1CA}"/>
                  </a:ext>
                </a:extLst>
              </p:cNvPr>
              <p:cNvSpPr/>
              <p:nvPr/>
            </p:nvSpPr>
            <p:spPr>
              <a:xfrm>
                <a:off x="1461720" y="5262323"/>
                <a:ext cx="8332292" cy="3241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de-DE" sz="2800" kern="0" dirty="0">
                    <a:solidFill>
                      <a:srgbClr val="FFFFFF"/>
                    </a:solidFill>
                    <a:latin typeface="Arial"/>
                    <a:cs typeface="Arial"/>
                  </a:rPr>
                  <a:t>Information </a:t>
                </a:r>
                <a:r>
                  <a:rPr lang="de-DE" sz="2800" kern="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and</a:t>
                </a:r>
                <a:r>
                  <a:rPr lang="de-DE" sz="2800" kern="0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lang="de-DE" sz="2800" kern="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Counselling</a:t>
                </a:r>
                <a:endParaRPr lang="en-DE" sz="2800" kern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91" name="Gruppieren 90">
                <a:extLst>
                  <a:ext uri="{FF2B5EF4-FFF2-40B4-BE49-F238E27FC236}">
                    <a16:creationId xmlns:a16="http://schemas.microsoft.com/office/drawing/2014/main" id="{51FE5956-9249-44E0-FCAB-3B1330122D47}"/>
                  </a:ext>
                </a:extLst>
              </p:cNvPr>
              <p:cNvGrpSpPr/>
              <p:nvPr/>
            </p:nvGrpSpPr>
            <p:grpSpPr>
              <a:xfrm>
                <a:off x="1461718" y="4922801"/>
                <a:ext cx="5458766" cy="288000"/>
                <a:chOff x="1101869" y="3937877"/>
                <a:chExt cx="4094075" cy="216000"/>
              </a:xfrm>
            </p:grpSpPr>
            <p:sp>
              <p:nvSpPr>
                <p:cNvPr id="103" name="Rechteck 102">
                  <a:extLst>
                    <a:ext uri="{FF2B5EF4-FFF2-40B4-BE49-F238E27FC236}">
                      <a16:creationId xmlns:a16="http://schemas.microsoft.com/office/drawing/2014/main" id="{92948E0D-40C5-0B2E-8F6F-B75740640654}"/>
                    </a:ext>
                  </a:extLst>
                </p:cNvPr>
                <p:cNvSpPr/>
                <p:nvPr/>
              </p:nvSpPr>
              <p:spPr>
                <a:xfrm>
                  <a:off x="1101869" y="3937877"/>
                  <a:ext cx="1806593" cy="216000"/>
                </a:xfrm>
                <a:prstGeom prst="rect">
                  <a:avLst/>
                </a:prstGeom>
                <a:solidFill>
                  <a:srgbClr val="F45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en-DE" sz="2800" kern="0" dirty="0">
                    <a:solidFill>
                      <a:srgbClr val="FFFFFF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4" name="Rechtwinkliges Dreieck 103">
                  <a:extLst>
                    <a:ext uri="{FF2B5EF4-FFF2-40B4-BE49-F238E27FC236}">
                      <a16:creationId xmlns:a16="http://schemas.microsoft.com/office/drawing/2014/main" id="{9031645E-A8D9-7295-D5CC-641E3744E624}"/>
                    </a:ext>
                  </a:extLst>
                </p:cNvPr>
                <p:cNvSpPr/>
                <p:nvPr/>
              </p:nvSpPr>
              <p:spPr>
                <a:xfrm>
                  <a:off x="2898807" y="3937877"/>
                  <a:ext cx="216000" cy="216000"/>
                </a:xfrm>
                <a:prstGeom prst="rtTriangle">
                  <a:avLst/>
                </a:prstGeom>
                <a:solidFill>
                  <a:srgbClr val="F45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en-DE" sz="2800" kern="0">
                    <a:solidFill>
                      <a:srgbClr val="FFFFFF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5" name="Rechteck 104">
                  <a:extLst>
                    <a:ext uri="{FF2B5EF4-FFF2-40B4-BE49-F238E27FC236}">
                      <a16:creationId xmlns:a16="http://schemas.microsoft.com/office/drawing/2014/main" id="{75423F2E-7645-1FDC-E953-192106329096}"/>
                    </a:ext>
                  </a:extLst>
                </p:cNvPr>
                <p:cNvSpPr/>
                <p:nvPr/>
              </p:nvSpPr>
              <p:spPr>
                <a:xfrm>
                  <a:off x="3114317" y="3937877"/>
                  <a:ext cx="2081627" cy="216000"/>
                </a:xfrm>
                <a:prstGeom prst="rect">
                  <a:avLst/>
                </a:prstGeom>
                <a:solidFill>
                  <a:srgbClr val="25C3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en-DE" sz="2800" kern="0" dirty="0">
                    <a:solidFill>
                      <a:srgbClr val="FFFFFF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6" name="Rechtwinkliges Dreieck 105">
                  <a:extLst>
                    <a:ext uri="{FF2B5EF4-FFF2-40B4-BE49-F238E27FC236}">
                      <a16:creationId xmlns:a16="http://schemas.microsoft.com/office/drawing/2014/main" id="{BAC51AA9-2CC0-8B01-7580-1FC3BF9D15C0}"/>
                    </a:ext>
                  </a:extLst>
                </p:cNvPr>
                <p:cNvSpPr/>
                <p:nvPr/>
              </p:nvSpPr>
              <p:spPr>
                <a:xfrm rot="10800000">
                  <a:off x="2898318" y="3937877"/>
                  <a:ext cx="216000" cy="216000"/>
                </a:xfrm>
                <a:prstGeom prst="rtTriangle">
                  <a:avLst/>
                </a:prstGeom>
                <a:solidFill>
                  <a:srgbClr val="25C3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en-DE" sz="2800" kern="0" dirty="0">
                    <a:solidFill>
                      <a:srgbClr val="FFFFFF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92" name="Rechteck 91">
                <a:extLst>
                  <a:ext uri="{FF2B5EF4-FFF2-40B4-BE49-F238E27FC236}">
                    <a16:creationId xmlns:a16="http://schemas.microsoft.com/office/drawing/2014/main" id="{B2EBF8CB-8124-3257-96C6-2C56672D93D8}"/>
                  </a:ext>
                </a:extLst>
              </p:cNvPr>
              <p:cNvSpPr/>
              <p:nvPr/>
            </p:nvSpPr>
            <p:spPr>
              <a:xfrm>
                <a:off x="1461718" y="4912433"/>
                <a:ext cx="5455591" cy="288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de-DE" sz="2800" kern="0" dirty="0">
                    <a:solidFill>
                      <a:srgbClr val="FFFFFF"/>
                    </a:solidFill>
                    <a:latin typeface="Arial"/>
                    <a:cs typeface="Arial"/>
                  </a:rPr>
                  <a:t>Ingenium Networking Programme</a:t>
                </a:r>
                <a:endParaRPr lang="en-DE" sz="2800" kern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93" name="Gruppieren 92">
                <a:extLst>
                  <a:ext uri="{FF2B5EF4-FFF2-40B4-BE49-F238E27FC236}">
                    <a16:creationId xmlns:a16="http://schemas.microsoft.com/office/drawing/2014/main" id="{69AD66C8-BCB5-CB74-77C0-74EADAF2479C}"/>
                  </a:ext>
                </a:extLst>
              </p:cNvPr>
              <p:cNvGrpSpPr/>
              <p:nvPr/>
            </p:nvGrpSpPr>
            <p:grpSpPr>
              <a:xfrm>
                <a:off x="1461719" y="4570595"/>
                <a:ext cx="5455591" cy="288011"/>
                <a:chOff x="1104251" y="3924157"/>
                <a:chExt cx="4091693" cy="216008"/>
              </a:xfrm>
            </p:grpSpPr>
            <p:sp>
              <p:nvSpPr>
                <p:cNvPr id="99" name="Rechteck 98">
                  <a:extLst>
                    <a:ext uri="{FF2B5EF4-FFF2-40B4-BE49-F238E27FC236}">
                      <a16:creationId xmlns:a16="http://schemas.microsoft.com/office/drawing/2014/main" id="{7D361E6E-AB0E-2014-8C08-37E7E81BE971}"/>
                    </a:ext>
                  </a:extLst>
                </p:cNvPr>
                <p:cNvSpPr/>
                <p:nvPr/>
              </p:nvSpPr>
              <p:spPr>
                <a:xfrm>
                  <a:off x="1104251" y="3924157"/>
                  <a:ext cx="1796448" cy="216000"/>
                </a:xfrm>
                <a:prstGeom prst="rect">
                  <a:avLst/>
                </a:prstGeom>
                <a:solidFill>
                  <a:srgbClr val="F45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en-DE" sz="2800" kern="0" dirty="0">
                    <a:solidFill>
                      <a:srgbClr val="FFFFFF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0" name="Rechtwinkliges Dreieck 99">
                  <a:extLst>
                    <a:ext uri="{FF2B5EF4-FFF2-40B4-BE49-F238E27FC236}">
                      <a16:creationId xmlns:a16="http://schemas.microsoft.com/office/drawing/2014/main" id="{5EE0B085-A99B-0356-B166-286FC5C1B40B}"/>
                    </a:ext>
                  </a:extLst>
                </p:cNvPr>
                <p:cNvSpPr/>
                <p:nvPr/>
              </p:nvSpPr>
              <p:spPr>
                <a:xfrm>
                  <a:off x="2898807" y="3924165"/>
                  <a:ext cx="216000" cy="216000"/>
                </a:xfrm>
                <a:prstGeom prst="rtTriangle">
                  <a:avLst/>
                </a:prstGeom>
                <a:solidFill>
                  <a:srgbClr val="F45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en-DE" sz="2800" kern="0">
                    <a:solidFill>
                      <a:srgbClr val="FFFFFF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1" name="Rechteck 100">
                  <a:extLst>
                    <a:ext uri="{FF2B5EF4-FFF2-40B4-BE49-F238E27FC236}">
                      <a16:creationId xmlns:a16="http://schemas.microsoft.com/office/drawing/2014/main" id="{BF69F802-678E-AEE2-CB9D-FE1F5BAB7D16}"/>
                    </a:ext>
                  </a:extLst>
                </p:cNvPr>
                <p:cNvSpPr/>
                <p:nvPr/>
              </p:nvSpPr>
              <p:spPr>
                <a:xfrm>
                  <a:off x="3114317" y="3924161"/>
                  <a:ext cx="2081627" cy="216000"/>
                </a:xfrm>
                <a:prstGeom prst="rect">
                  <a:avLst/>
                </a:prstGeom>
                <a:solidFill>
                  <a:srgbClr val="25C3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en-DE" sz="2800" kern="0" dirty="0">
                    <a:solidFill>
                      <a:srgbClr val="FFFFFF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2" name="Rechtwinkliges Dreieck 101">
                  <a:extLst>
                    <a:ext uri="{FF2B5EF4-FFF2-40B4-BE49-F238E27FC236}">
                      <a16:creationId xmlns:a16="http://schemas.microsoft.com/office/drawing/2014/main" id="{2D3C1829-4533-5340-0BF4-B3D937D1184F}"/>
                    </a:ext>
                  </a:extLst>
                </p:cNvPr>
                <p:cNvSpPr/>
                <p:nvPr/>
              </p:nvSpPr>
              <p:spPr>
                <a:xfrm rot="10800000">
                  <a:off x="2898318" y="3924161"/>
                  <a:ext cx="216000" cy="216000"/>
                </a:xfrm>
                <a:prstGeom prst="rtTriangle">
                  <a:avLst/>
                </a:prstGeom>
                <a:solidFill>
                  <a:srgbClr val="25C3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en-DE" sz="2800" kern="0">
                    <a:solidFill>
                      <a:srgbClr val="FFFFFF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94" name="Rechteck 93">
                <a:extLst>
                  <a:ext uri="{FF2B5EF4-FFF2-40B4-BE49-F238E27FC236}">
                    <a16:creationId xmlns:a16="http://schemas.microsoft.com/office/drawing/2014/main" id="{43D320BA-3419-EACB-0961-743B6D585E25}"/>
                  </a:ext>
                </a:extLst>
              </p:cNvPr>
              <p:cNvSpPr/>
              <p:nvPr/>
            </p:nvSpPr>
            <p:spPr>
              <a:xfrm>
                <a:off x="1444438" y="4564947"/>
                <a:ext cx="5472872" cy="288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de-DE" sz="2800" kern="0" dirty="0">
                    <a:solidFill>
                      <a:srgbClr val="FFFFFF"/>
                    </a:solidFill>
                    <a:latin typeface="Arial"/>
                    <a:cs typeface="Arial"/>
                  </a:rPr>
                  <a:t>Ingenium </a:t>
                </a:r>
                <a:r>
                  <a:rPr lang="de-DE" sz="2800" kern="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Qualification</a:t>
                </a:r>
                <a:r>
                  <a:rPr lang="de-DE" sz="2800" kern="0" dirty="0">
                    <a:solidFill>
                      <a:srgbClr val="FFFFFF"/>
                    </a:solidFill>
                    <a:latin typeface="Arial"/>
                    <a:cs typeface="Arial"/>
                  </a:rPr>
                  <a:t> Programme</a:t>
                </a:r>
                <a:endParaRPr lang="en-DE" sz="2800" kern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5" name="Rechteck 94">
                <a:extLst>
                  <a:ext uri="{FF2B5EF4-FFF2-40B4-BE49-F238E27FC236}">
                    <a16:creationId xmlns:a16="http://schemas.microsoft.com/office/drawing/2014/main" id="{6592C35B-ED2E-6C51-6499-89BD61136619}"/>
                  </a:ext>
                </a:extLst>
              </p:cNvPr>
              <p:cNvSpPr/>
              <p:nvPr/>
            </p:nvSpPr>
            <p:spPr>
              <a:xfrm>
                <a:off x="3662758" y="2901980"/>
                <a:ext cx="3318255" cy="288000"/>
              </a:xfrm>
              <a:prstGeom prst="rect">
                <a:avLst/>
              </a:prstGeom>
              <a:solidFill>
                <a:srgbClr val="25C3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de-DE" sz="2800" kern="0" dirty="0">
                    <a:solidFill>
                      <a:srgbClr val="FFFFFF"/>
                    </a:solidFill>
                    <a:latin typeface="Arial"/>
                    <a:cs typeface="Arial"/>
                  </a:rPr>
                  <a:t>Future Talent Guest </a:t>
                </a:r>
                <a:r>
                  <a:rPr lang="de-DE" sz="2800" kern="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Stay</a:t>
                </a:r>
                <a:endParaRPr lang="en-DE" sz="2800" kern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6" name="Rechteck 95">
                <a:extLst>
                  <a:ext uri="{FF2B5EF4-FFF2-40B4-BE49-F238E27FC236}">
                    <a16:creationId xmlns:a16="http://schemas.microsoft.com/office/drawing/2014/main" id="{A37A161A-730A-0483-4D84-D8D1D9BE5D1B}"/>
                  </a:ext>
                </a:extLst>
              </p:cNvPr>
              <p:cNvSpPr/>
              <p:nvPr/>
            </p:nvSpPr>
            <p:spPr>
              <a:xfrm>
                <a:off x="3662758" y="2529612"/>
                <a:ext cx="3317611" cy="288000"/>
              </a:xfrm>
              <a:prstGeom prst="rect">
                <a:avLst/>
              </a:prstGeom>
              <a:solidFill>
                <a:srgbClr val="25C3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de-DE" sz="2800" kern="0" dirty="0">
                    <a:solidFill>
                      <a:srgbClr val="FFFFFF"/>
                    </a:solidFill>
                    <a:latin typeface="Arial"/>
                    <a:cs typeface="Arial"/>
                  </a:rPr>
                  <a:t>Career </a:t>
                </a:r>
                <a:r>
                  <a:rPr lang="de-DE" sz="2800" kern="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Bridging</a:t>
                </a:r>
                <a:r>
                  <a:rPr lang="de-DE" sz="2800" kern="0" dirty="0">
                    <a:solidFill>
                      <a:srgbClr val="FFFFFF"/>
                    </a:solidFill>
                    <a:latin typeface="Arial"/>
                    <a:cs typeface="Arial"/>
                  </a:rPr>
                  <a:t> Grant</a:t>
                </a:r>
                <a:endParaRPr lang="en-DE" sz="2800" kern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7" name="Rechteck 96">
                <a:extLst>
                  <a:ext uri="{FF2B5EF4-FFF2-40B4-BE49-F238E27FC236}">
                    <a16:creationId xmlns:a16="http://schemas.microsoft.com/office/drawing/2014/main" id="{CFB1CF0B-4DE6-CB8A-9561-BA83ABA4CCD4}"/>
                  </a:ext>
                </a:extLst>
              </p:cNvPr>
              <p:cNvSpPr/>
              <p:nvPr/>
            </p:nvSpPr>
            <p:spPr>
              <a:xfrm>
                <a:off x="4268157" y="2148766"/>
                <a:ext cx="2710411" cy="288000"/>
              </a:xfrm>
              <a:prstGeom prst="rect">
                <a:avLst/>
              </a:prstGeom>
              <a:solidFill>
                <a:srgbClr val="25C3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de-DE" sz="2800" kern="0" dirty="0">
                    <a:solidFill>
                      <a:srgbClr val="FFFFFF"/>
                    </a:solidFill>
                    <a:latin typeface="Arial"/>
                    <a:cs typeface="Arial"/>
                  </a:rPr>
                  <a:t>Ernst Ludwig Mobility Grant</a:t>
                </a:r>
                <a:endParaRPr lang="en-DE" sz="2800" kern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8" name="Rechteck 97">
                <a:extLst>
                  <a:ext uri="{FF2B5EF4-FFF2-40B4-BE49-F238E27FC236}">
                    <a16:creationId xmlns:a16="http://schemas.microsoft.com/office/drawing/2014/main" id="{2AE1FCC9-852F-5F55-CD33-93F4E2BC414B}"/>
                  </a:ext>
                </a:extLst>
              </p:cNvPr>
              <p:cNvSpPr/>
              <p:nvPr/>
            </p:nvSpPr>
            <p:spPr>
              <a:xfrm>
                <a:off x="7270256" y="1608852"/>
                <a:ext cx="2523756" cy="1208759"/>
              </a:xfrm>
              <a:prstGeom prst="rect">
                <a:avLst/>
              </a:prstGeom>
              <a:solidFill>
                <a:srgbClr val="0468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de-DE" sz="2800" kern="0" dirty="0">
                    <a:solidFill>
                      <a:srgbClr val="FFFFFF"/>
                    </a:solidFill>
                    <a:latin typeface="Arial"/>
                    <a:cs typeface="Arial"/>
                  </a:rPr>
                  <a:t>Athene Young Investigator</a:t>
                </a:r>
                <a:endParaRPr lang="en-DE" sz="2800" kern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56692328-F9C2-6C0A-8693-38C939F4E615}"/>
                </a:ext>
              </a:extLst>
            </p:cNvPr>
            <p:cNvSpPr/>
            <p:nvPr/>
          </p:nvSpPr>
          <p:spPr>
            <a:xfrm>
              <a:off x="4268157" y="3366155"/>
              <a:ext cx="2653314" cy="288000"/>
            </a:xfrm>
            <a:prstGeom prst="rect">
              <a:avLst/>
            </a:prstGeom>
            <a:solidFill>
              <a:srgbClr val="25C3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DE" sz="2800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F166C9B8-BD71-229D-3402-89DEA29011A7}"/>
                </a:ext>
              </a:extLst>
            </p:cNvPr>
            <p:cNvSpPr/>
            <p:nvPr/>
          </p:nvSpPr>
          <p:spPr>
            <a:xfrm>
              <a:off x="7210385" y="3366155"/>
              <a:ext cx="2593072" cy="288000"/>
            </a:xfrm>
            <a:prstGeom prst="rect">
              <a:avLst/>
            </a:prstGeom>
            <a:solidFill>
              <a:srgbClr val="0468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DE" sz="2800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3" name="Rechtwinkliges Dreieck 42">
              <a:extLst>
                <a:ext uri="{FF2B5EF4-FFF2-40B4-BE49-F238E27FC236}">
                  <a16:creationId xmlns:a16="http://schemas.microsoft.com/office/drawing/2014/main" id="{DE8E7587-D579-7C53-60B2-3EAC0E6B6B28}"/>
                </a:ext>
              </a:extLst>
            </p:cNvPr>
            <p:cNvSpPr/>
            <p:nvPr/>
          </p:nvSpPr>
          <p:spPr>
            <a:xfrm>
              <a:off x="6922126" y="3366155"/>
              <a:ext cx="288913" cy="288000"/>
            </a:xfrm>
            <a:prstGeom prst="rtTriangle">
              <a:avLst/>
            </a:prstGeom>
            <a:solidFill>
              <a:srgbClr val="25C3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DE" sz="2800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htwinkliges Dreieck 46">
              <a:extLst>
                <a:ext uri="{FF2B5EF4-FFF2-40B4-BE49-F238E27FC236}">
                  <a16:creationId xmlns:a16="http://schemas.microsoft.com/office/drawing/2014/main" id="{D1DA301A-6203-C669-4ED7-33762346D183}"/>
                </a:ext>
              </a:extLst>
            </p:cNvPr>
            <p:cNvSpPr/>
            <p:nvPr/>
          </p:nvSpPr>
          <p:spPr>
            <a:xfrm rot="10800000">
              <a:off x="6921471" y="3366155"/>
              <a:ext cx="288913" cy="288000"/>
            </a:xfrm>
            <a:prstGeom prst="rtTriangle">
              <a:avLst/>
            </a:prstGeom>
            <a:solidFill>
              <a:srgbClr val="0468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en-DE" sz="2800" kern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00667579-8BAC-EA57-E662-4E756C72AE31}"/>
                </a:ext>
              </a:extLst>
            </p:cNvPr>
            <p:cNvGrpSpPr/>
            <p:nvPr/>
          </p:nvGrpSpPr>
          <p:grpSpPr>
            <a:xfrm>
              <a:off x="1461719" y="3750900"/>
              <a:ext cx="8341738" cy="288004"/>
              <a:chOff x="1461719" y="3750900"/>
              <a:chExt cx="8341738" cy="288004"/>
            </a:xfrm>
          </p:grpSpPr>
          <p:sp>
            <p:nvSpPr>
              <p:cNvPr id="71" name="Rechteck 70">
                <a:extLst>
                  <a:ext uri="{FF2B5EF4-FFF2-40B4-BE49-F238E27FC236}">
                    <a16:creationId xmlns:a16="http://schemas.microsoft.com/office/drawing/2014/main" id="{510EE7F3-D298-469B-AD59-39D7A8B96BFD}"/>
                  </a:ext>
                </a:extLst>
              </p:cNvPr>
              <p:cNvSpPr/>
              <p:nvPr/>
            </p:nvSpPr>
            <p:spPr>
              <a:xfrm>
                <a:off x="1461719" y="3750900"/>
                <a:ext cx="2446409" cy="288000"/>
              </a:xfrm>
              <a:prstGeom prst="rect">
                <a:avLst/>
              </a:prstGeom>
              <a:solidFill>
                <a:srgbClr val="F45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DE" sz="2800" kern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3" name="Rechtwinkliges Dreieck 72">
                <a:extLst>
                  <a:ext uri="{FF2B5EF4-FFF2-40B4-BE49-F238E27FC236}">
                    <a16:creationId xmlns:a16="http://schemas.microsoft.com/office/drawing/2014/main" id="{B8C1D46E-8938-F0DC-7A69-25A83B6C03C6}"/>
                  </a:ext>
                </a:extLst>
              </p:cNvPr>
              <p:cNvSpPr/>
              <p:nvPr/>
            </p:nvSpPr>
            <p:spPr>
              <a:xfrm>
                <a:off x="3908782" y="3750901"/>
                <a:ext cx="288913" cy="288000"/>
              </a:xfrm>
              <a:prstGeom prst="rtTriangle">
                <a:avLst/>
              </a:prstGeom>
              <a:solidFill>
                <a:srgbClr val="F45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DE" sz="2800" kern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4" name="Rechteck 73">
                <a:extLst>
                  <a:ext uri="{FF2B5EF4-FFF2-40B4-BE49-F238E27FC236}">
                    <a16:creationId xmlns:a16="http://schemas.microsoft.com/office/drawing/2014/main" id="{CC304380-6845-CCAF-ADEE-E3B8DF724E39}"/>
                  </a:ext>
                </a:extLst>
              </p:cNvPr>
              <p:cNvSpPr/>
              <p:nvPr/>
            </p:nvSpPr>
            <p:spPr>
              <a:xfrm>
                <a:off x="4197038" y="3750901"/>
                <a:ext cx="2834697" cy="288000"/>
              </a:xfrm>
              <a:prstGeom prst="rect">
                <a:avLst/>
              </a:prstGeom>
              <a:solidFill>
                <a:srgbClr val="25C3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de-DE" sz="2800" kern="0" dirty="0">
                    <a:solidFill>
                      <a:srgbClr val="FFFFFF"/>
                    </a:solidFill>
                    <a:latin typeface="Arial"/>
                    <a:cs typeface="Arial"/>
                  </a:rPr>
                  <a:t>ECR </a:t>
                </a:r>
                <a:r>
                  <a:rPr lang="de-DE" sz="2800" kern="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Publication</a:t>
                </a:r>
                <a:r>
                  <a:rPr lang="de-DE" sz="2800" kern="0" dirty="0">
                    <a:solidFill>
                      <a:srgbClr val="FFFFFF"/>
                    </a:solidFill>
                    <a:latin typeface="Arial"/>
                    <a:cs typeface="Arial"/>
                  </a:rPr>
                  <a:t> Fund</a:t>
                </a:r>
                <a:endParaRPr lang="en-DE" sz="2800" kern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5" name="Rechtwinkliges Dreieck 74">
                <a:extLst>
                  <a:ext uri="{FF2B5EF4-FFF2-40B4-BE49-F238E27FC236}">
                    <a16:creationId xmlns:a16="http://schemas.microsoft.com/office/drawing/2014/main" id="{C6EDA055-6842-BEA7-87EE-E42FE468D6B2}"/>
                  </a:ext>
                </a:extLst>
              </p:cNvPr>
              <p:cNvSpPr/>
              <p:nvPr/>
            </p:nvSpPr>
            <p:spPr>
              <a:xfrm rot="10800000">
                <a:off x="3908128" y="3750904"/>
                <a:ext cx="288913" cy="288000"/>
              </a:xfrm>
              <a:prstGeom prst="rtTriangle">
                <a:avLst/>
              </a:prstGeom>
              <a:solidFill>
                <a:srgbClr val="25C3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DE" sz="2800" kern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6" name="Rechtwinkliges Dreieck 75">
                <a:extLst>
                  <a:ext uri="{FF2B5EF4-FFF2-40B4-BE49-F238E27FC236}">
                    <a16:creationId xmlns:a16="http://schemas.microsoft.com/office/drawing/2014/main" id="{98A12631-B1E1-92D6-5020-F2053EF91585}"/>
                  </a:ext>
                </a:extLst>
              </p:cNvPr>
              <p:cNvSpPr/>
              <p:nvPr/>
            </p:nvSpPr>
            <p:spPr>
              <a:xfrm>
                <a:off x="6981999" y="3750901"/>
                <a:ext cx="288913" cy="288000"/>
              </a:xfrm>
              <a:prstGeom prst="rtTriangle">
                <a:avLst/>
              </a:prstGeom>
              <a:solidFill>
                <a:srgbClr val="25C3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DE" sz="2800" kern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7" name="Rechtwinkliges Dreieck 76">
                <a:extLst>
                  <a:ext uri="{FF2B5EF4-FFF2-40B4-BE49-F238E27FC236}">
                    <a16:creationId xmlns:a16="http://schemas.microsoft.com/office/drawing/2014/main" id="{BFB00882-0A4C-8E11-D088-3AAC335EC285}"/>
                  </a:ext>
                </a:extLst>
              </p:cNvPr>
              <p:cNvSpPr/>
              <p:nvPr/>
            </p:nvSpPr>
            <p:spPr>
              <a:xfrm rot="10800000">
                <a:off x="6981343" y="3750904"/>
                <a:ext cx="288913" cy="288000"/>
              </a:xfrm>
              <a:prstGeom prst="rtTriangle">
                <a:avLst/>
              </a:prstGeom>
              <a:solidFill>
                <a:srgbClr val="0468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DE" sz="2800" kern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8" name="Rechteck 77">
                <a:extLst>
                  <a:ext uri="{FF2B5EF4-FFF2-40B4-BE49-F238E27FC236}">
                    <a16:creationId xmlns:a16="http://schemas.microsoft.com/office/drawing/2014/main" id="{F5CA876C-8C04-5D03-ECDC-A69B55A74730}"/>
                  </a:ext>
                </a:extLst>
              </p:cNvPr>
              <p:cNvSpPr/>
              <p:nvPr/>
            </p:nvSpPr>
            <p:spPr>
              <a:xfrm>
                <a:off x="7270258" y="3750901"/>
                <a:ext cx="2533199" cy="288000"/>
              </a:xfrm>
              <a:prstGeom prst="rect">
                <a:avLst/>
              </a:prstGeom>
              <a:solidFill>
                <a:srgbClr val="0468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DE" sz="2800" kern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id="{8B0C9326-A2C3-38B3-A2CD-207B05A01FA1}"/>
                </a:ext>
              </a:extLst>
            </p:cNvPr>
            <p:cNvGrpSpPr/>
            <p:nvPr/>
          </p:nvGrpSpPr>
          <p:grpSpPr>
            <a:xfrm>
              <a:off x="1477097" y="4119024"/>
              <a:ext cx="8326360" cy="288004"/>
              <a:chOff x="1477097" y="4119024"/>
              <a:chExt cx="8326360" cy="288004"/>
            </a:xfrm>
          </p:grpSpPr>
          <p:sp>
            <p:nvSpPr>
              <p:cNvPr id="52" name="Rechtwinkliges Dreieck 51">
                <a:extLst>
                  <a:ext uri="{FF2B5EF4-FFF2-40B4-BE49-F238E27FC236}">
                    <a16:creationId xmlns:a16="http://schemas.microsoft.com/office/drawing/2014/main" id="{C7B7F3FC-00A6-42E1-E590-FBA7812E7F52}"/>
                  </a:ext>
                </a:extLst>
              </p:cNvPr>
              <p:cNvSpPr/>
              <p:nvPr/>
            </p:nvSpPr>
            <p:spPr>
              <a:xfrm>
                <a:off x="3880611" y="4119025"/>
                <a:ext cx="288913" cy="288000"/>
              </a:xfrm>
              <a:prstGeom prst="rtTriangle">
                <a:avLst/>
              </a:prstGeom>
              <a:solidFill>
                <a:srgbClr val="F45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DE" sz="2800" kern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7" name="Rechteck 56">
                <a:extLst>
                  <a:ext uri="{FF2B5EF4-FFF2-40B4-BE49-F238E27FC236}">
                    <a16:creationId xmlns:a16="http://schemas.microsoft.com/office/drawing/2014/main" id="{8FF89F4B-6236-FBC5-AA64-0520A362028E}"/>
                  </a:ext>
                </a:extLst>
              </p:cNvPr>
              <p:cNvSpPr/>
              <p:nvPr/>
            </p:nvSpPr>
            <p:spPr>
              <a:xfrm>
                <a:off x="4168868" y="4119025"/>
                <a:ext cx="2784304" cy="288000"/>
              </a:xfrm>
              <a:prstGeom prst="rect">
                <a:avLst/>
              </a:prstGeom>
              <a:solidFill>
                <a:srgbClr val="25C3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r>
                  <a:rPr lang="de-DE" sz="2800" kern="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Equality</a:t>
                </a:r>
                <a:r>
                  <a:rPr lang="de-DE" sz="2800" kern="0" dirty="0">
                    <a:solidFill>
                      <a:srgbClr val="FFFFFF"/>
                    </a:solidFill>
                    <a:latin typeface="Arial"/>
                    <a:cs typeface="Arial"/>
                  </a:rPr>
                  <a:t> Grant</a:t>
                </a:r>
                <a:endParaRPr lang="en-DE" sz="2800" kern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9" name="Rechtwinkliges Dreieck 58">
                <a:extLst>
                  <a:ext uri="{FF2B5EF4-FFF2-40B4-BE49-F238E27FC236}">
                    <a16:creationId xmlns:a16="http://schemas.microsoft.com/office/drawing/2014/main" id="{600861A9-FBA2-C023-B500-DD52465E2574}"/>
                  </a:ext>
                </a:extLst>
              </p:cNvPr>
              <p:cNvSpPr/>
              <p:nvPr/>
            </p:nvSpPr>
            <p:spPr>
              <a:xfrm rot="10800000">
                <a:off x="3879957" y="4119028"/>
                <a:ext cx="288913" cy="288000"/>
              </a:xfrm>
              <a:prstGeom prst="rtTriangle">
                <a:avLst/>
              </a:prstGeom>
              <a:solidFill>
                <a:srgbClr val="25C3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DE" sz="2800" kern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2" name="Rechtwinkliges Dreieck 61">
                <a:extLst>
                  <a:ext uri="{FF2B5EF4-FFF2-40B4-BE49-F238E27FC236}">
                    <a16:creationId xmlns:a16="http://schemas.microsoft.com/office/drawing/2014/main" id="{7EC37458-BED4-7212-5472-EA913A9743BE}"/>
                  </a:ext>
                </a:extLst>
              </p:cNvPr>
              <p:cNvSpPr/>
              <p:nvPr/>
            </p:nvSpPr>
            <p:spPr>
              <a:xfrm>
                <a:off x="6953828" y="4119025"/>
                <a:ext cx="288913" cy="288000"/>
              </a:xfrm>
              <a:prstGeom prst="rtTriangle">
                <a:avLst/>
              </a:prstGeom>
              <a:solidFill>
                <a:srgbClr val="25C3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DE" sz="2800" kern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3" name="Rechtwinkliges Dreieck 62">
                <a:extLst>
                  <a:ext uri="{FF2B5EF4-FFF2-40B4-BE49-F238E27FC236}">
                    <a16:creationId xmlns:a16="http://schemas.microsoft.com/office/drawing/2014/main" id="{5C88A929-FBEB-1FFE-F8DA-691C80B12902}"/>
                  </a:ext>
                </a:extLst>
              </p:cNvPr>
              <p:cNvSpPr/>
              <p:nvPr/>
            </p:nvSpPr>
            <p:spPr>
              <a:xfrm rot="10800000">
                <a:off x="6953172" y="4119028"/>
                <a:ext cx="288913" cy="288000"/>
              </a:xfrm>
              <a:prstGeom prst="rtTriangle">
                <a:avLst/>
              </a:prstGeom>
              <a:solidFill>
                <a:srgbClr val="0468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DE" sz="2800" kern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4" name="Rechteck 63">
                <a:extLst>
                  <a:ext uri="{FF2B5EF4-FFF2-40B4-BE49-F238E27FC236}">
                    <a16:creationId xmlns:a16="http://schemas.microsoft.com/office/drawing/2014/main" id="{D59DDA5A-3E0A-A7D1-11BF-0CBCB01C8589}"/>
                  </a:ext>
                </a:extLst>
              </p:cNvPr>
              <p:cNvSpPr/>
              <p:nvPr/>
            </p:nvSpPr>
            <p:spPr>
              <a:xfrm>
                <a:off x="7242087" y="4119025"/>
                <a:ext cx="2561370" cy="288000"/>
              </a:xfrm>
              <a:prstGeom prst="rect">
                <a:avLst/>
              </a:prstGeom>
              <a:solidFill>
                <a:srgbClr val="0468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DE" sz="2800" kern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7" name="Rechteck 66">
                <a:extLst>
                  <a:ext uri="{FF2B5EF4-FFF2-40B4-BE49-F238E27FC236}">
                    <a16:creationId xmlns:a16="http://schemas.microsoft.com/office/drawing/2014/main" id="{92209079-2988-4DB8-7A66-606F90EE08A2}"/>
                  </a:ext>
                </a:extLst>
              </p:cNvPr>
              <p:cNvSpPr/>
              <p:nvPr/>
            </p:nvSpPr>
            <p:spPr>
              <a:xfrm>
                <a:off x="1477097" y="4119024"/>
                <a:ext cx="2402860" cy="288000"/>
              </a:xfrm>
              <a:prstGeom prst="rect">
                <a:avLst/>
              </a:prstGeom>
              <a:solidFill>
                <a:srgbClr val="F45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en-DE" sz="2800" kern="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EAD0D142-4124-F834-E573-0F8EFDB5AACC}"/>
                </a:ext>
              </a:extLst>
            </p:cNvPr>
            <p:cNvSpPr txBox="1"/>
            <p:nvPr/>
          </p:nvSpPr>
          <p:spPr>
            <a:xfrm>
              <a:off x="4715218" y="3371130"/>
              <a:ext cx="4549967" cy="4002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de-DE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Ingenium Research Fellowship</a:t>
              </a:r>
            </a:p>
          </p:txBody>
        </p:sp>
      </p:grpSp>
      <p:pic>
        <p:nvPicPr>
          <p:cNvPr id="72" name="Grafik 71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E2696D66-7A9D-88FF-D059-B9A69F8B76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62" y="30370149"/>
            <a:ext cx="7214631" cy="166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8686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6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6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Benutzerdefiniert</PresentationFormat>
  <Paragraphs>68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10" baseType="lpstr">
      <vt:lpstr>Arial</vt:lpstr>
      <vt:lpstr>Arial Black</vt:lpstr>
      <vt:lpstr>FrontPage</vt:lpstr>
      <vt:lpstr>FrontPage Pro</vt:lpstr>
      <vt:lpstr>Symbol</vt:lpstr>
      <vt:lpstr>Tahoma</vt:lpstr>
      <vt:lpstr>Times New Roman</vt:lpstr>
      <vt:lpstr>Wingdings</vt:lpstr>
      <vt:lpstr>Standarddesign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Lehrstuhl für Aerodynamik   Prof. Dr.-Ing. Nikolaus Adams     B</dc:title>
  <dc:creator>abi</dc:creator>
  <cp:lastModifiedBy>sd44piku</cp:lastModifiedBy>
  <cp:revision>698</cp:revision>
  <cp:lastPrinted>2024-01-25T10:45:12Z</cp:lastPrinted>
  <dcterms:modified xsi:type="dcterms:W3CDTF">2024-05-13T11:29:59Z</dcterms:modified>
</cp:coreProperties>
</file>